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722" r:id="rId4"/>
  </p:sldMasterIdLst>
  <p:notesMasterIdLst>
    <p:notesMasterId r:id="rId37"/>
  </p:notesMasterIdLst>
  <p:sldIdLst>
    <p:sldId id="257" r:id="rId5"/>
    <p:sldId id="274" r:id="rId6"/>
    <p:sldId id="314" r:id="rId7"/>
    <p:sldId id="319" r:id="rId8"/>
    <p:sldId id="320" r:id="rId9"/>
    <p:sldId id="321" r:id="rId10"/>
    <p:sldId id="322" r:id="rId11"/>
    <p:sldId id="323" r:id="rId12"/>
    <p:sldId id="259" r:id="rId13"/>
    <p:sldId id="307" r:id="rId14"/>
    <p:sldId id="260" r:id="rId15"/>
    <p:sldId id="343" r:id="rId16"/>
    <p:sldId id="308" r:id="rId17"/>
    <p:sldId id="325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258" r:id="rId34"/>
    <p:sldId id="286" r:id="rId35"/>
    <p:sldId id="288" r:id="rId36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9900"/>
          </a:xfrm>
          <a:prstGeom prst="rect">
            <a:avLst/>
          </a:prstGeom>
        </p:spPr>
        <p:txBody>
          <a:bodyPr vert="horz" lIns="93725" tIns="46861" rIns="93725" bIns="468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9900"/>
          </a:xfrm>
          <a:prstGeom prst="rect">
            <a:avLst/>
          </a:prstGeom>
        </p:spPr>
        <p:txBody>
          <a:bodyPr vert="horz" lIns="93725" tIns="46861" rIns="93725" bIns="46861" rtlCol="0"/>
          <a:lstStyle>
            <a:lvl1pPr algn="r">
              <a:defRPr sz="1200"/>
            </a:lvl1pPr>
          </a:lstStyle>
          <a:p>
            <a:fld id="{BF470330-EDC2-4658-A8C7-7F1B7A5B21C5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5" tIns="46861" rIns="93725" bIns="468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64051"/>
            <a:ext cx="5608320" cy="4229100"/>
          </a:xfrm>
          <a:prstGeom prst="rect">
            <a:avLst/>
          </a:prstGeom>
        </p:spPr>
        <p:txBody>
          <a:bodyPr vert="horz" lIns="93725" tIns="46861" rIns="93725" bIns="468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1" cy="469900"/>
          </a:xfrm>
          <a:prstGeom prst="rect">
            <a:avLst/>
          </a:prstGeom>
        </p:spPr>
        <p:txBody>
          <a:bodyPr vert="horz" lIns="93725" tIns="46861" rIns="93725" bIns="468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1" cy="469900"/>
          </a:xfrm>
          <a:prstGeom prst="rect">
            <a:avLst/>
          </a:prstGeom>
        </p:spPr>
        <p:txBody>
          <a:bodyPr vert="horz" lIns="93725" tIns="46861" rIns="93725" bIns="46861" rtlCol="0" anchor="b"/>
          <a:lstStyle>
            <a:lvl1pPr algn="r">
              <a:defRPr sz="1200"/>
            </a:lvl1pPr>
          </a:lstStyle>
          <a:p>
            <a:fld id="{BD017B95-7527-4281-A7CC-AA93ABDC0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825A25-1599-444B-91D6-4AC6A180A32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AE0C-659E-4E0E-9E84-2AD793A943F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F3982-7581-46E0-B8F0-9DAF6EAA10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6426200" cy="13462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61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 t="6000"/>
          <a:stretch>
            <a:fillRect/>
          </a:stretch>
        </p:blipFill>
        <p:spPr bwMode="auto">
          <a:xfrm>
            <a:off x="0" y="-61913"/>
            <a:ext cx="9144000" cy="60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5354"/>
            <a:ext cx="4114800" cy="232773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41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6426200" cy="13462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8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8B28-BF1A-477B-8A98-70C827ABD9F4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8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FC45-6138-4135-AB82-A56086A1ADCD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1359-4ACC-4E23-8E7C-C3DCBBBF0A7D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0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5967-C639-4C40-AC52-9281161D10EB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F76A-5EA1-4200-A8B1-7DA01096FF75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0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6413"/>
          </a:xfrm>
          <a:solidFill>
            <a:schemeClr val="bg1">
              <a:lumMod val="95000"/>
            </a:schemeClr>
          </a:solidFill>
        </p:spPr>
        <p:txBody>
          <a:bodyPr lIns="180000" tIns="180000" rIns="180000" rtlCol="0">
            <a:normAutofit/>
          </a:bodyPr>
          <a:lstStyle>
            <a:lvl1pPr marL="0" indent="0">
              <a:spcAft>
                <a:spcPct val="0"/>
              </a:spcAft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EDF1-1AA8-48DD-8598-F51F3435EC00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3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13FB-E32C-44DD-84E3-2555829EDE9E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7084-D8F5-4E94-97C2-E5C8BC5D5760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8B28-BF1A-477B-8A98-70C827ABD9F4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 t="6000"/>
          <a:stretch>
            <a:fillRect/>
          </a:stretch>
        </p:blipFill>
        <p:spPr bwMode="auto">
          <a:xfrm>
            <a:off x="0" y="-61913"/>
            <a:ext cx="9144000" cy="60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5354"/>
            <a:ext cx="4114800" cy="232773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4005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5524500"/>
            <a:ext cx="6426200" cy="13462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94541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968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1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87733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719638"/>
          </a:xfrm>
          <a:prstGeom prst="roundRect">
            <a:avLst>
              <a:gd name="adj" fmla="val 1970"/>
            </a:avLst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98691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75283"/>
            <a:ext cx="4025899" cy="4725480"/>
          </a:xfrm>
          <a:prstGeom prst="roundRect">
            <a:avLst>
              <a:gd name="adj" fmla="val 2505"/>
            </a:avLst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13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64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9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94656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817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25140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i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2">
              <a:lumMod val="95000"/>
            </a:schemeClr>
          </a:solidFill>
        </p:spPr>
        <p:txBody>
          <a:bodyPr lIns="182880" tIns="182880" rIns="365760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The title text box is full-slide with a masking graphic fill. To mask an image: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Step 1: Select the box and use Arrange menu on the Home tab or Drawing Tools &gt; Format tab to “Send to Back.”</a:t>
            </a:r>
            <a:br>
              <a:rPr lang="en-US" smtClean="0"/>
            </a:br>
            <a:r>
              <a:rPr lang="en-US" smtClean="0"/>
              <a:t>Step 2: Click picture icon to insert image.</a:t>
            </a:r>
            <a:br>
              <a:rPr lang="en-US" smtClean="0"/>
            </a:br>
            <a:r>
              <a:rPr lang="en-US" smtClean="0"/>
              <a:t>Step 3: Once image has been inserted, use Arrange menu to “Send to Back.”</a:t>
            </a: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80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lIns="457200" rIns="4572000" bIns="1115568"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pic>
        <p:nvPicPr>
          <p:cNvPr id="11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998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FC45-6138-4135-AB82-A56086A1ADCD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5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23643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81870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03168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74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add subtitle</a:t>
            </a:r>
          </a:p>
        </p:txBody>
      </p:sp>
      <p:pic>
        <p:nvPicPr>
          <p:cNvPr id="10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9527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054" name="Title 205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add text</a:t>
            </a: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801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4293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4833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96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CA" smtClean="0"/>
              <a:t>Subtitle can go here and should be short</a:t>
            </a:r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873934"/>
            <a:ext cx="4114800" cy="864000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Transition Slide</a:t>
            </a:r>
            <a:br>
              <a:rPr lang="en-CA" smtClean="0"/>
            </a:br>
            <a:r>
              <a:rPr lang="en-CA" smtClean="0"/>
              <a:t>That Could Be Two Lines</a:t>
            </a:r>
          </a:p>
        </p:txBody>
      </p:sp>
      <p:pic>
        <p:nvPicPr>
          <p:cNvPr id="10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51243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 t="5999"/>
          <a:stretch>
            <a:fillRect/>
          </a:stretch>
        </p:blipFill>
        <p:spPr>
          <a:xfrm>
            <a:off x="0" y="-61878"/>
            <a:ext cx="9144000" cy="608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85354"/>
            <a:ext cx="4114800" cy="232773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210300"/>
            <a:ext cx="3098800" cy="660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57808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88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ospital doct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763588"/>
            <a:ext cx="16891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61175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1359-4ACC-4E23-8E7C-C3DCBBBF0A7D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4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345664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9A4F11-6D29-4802-A1FF-4691C1CD9010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6A6930-B1E2-4B4A-BF53-2E4A37C43886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12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5662BD-60F7-4774-B3D0-126C1B0CAE08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F917B5-C8E7-46A6-A143-990983EAA4C5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6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B5C3A7-25EE-4954-BBF4-572358C1B748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3B4077-B20A-48F2-8DF2-8894326A8F71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44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AEB46A-F48E-4BC4-9590-FDDA53F70B3C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3E3185-EB0F-4E10-9621-031E25F197E4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39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7A8894-B37A-4B11-8C66-BCF77CCA82BA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3E3FE2-8AB2-49AC-A830-2AAEFFB09C01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2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4D576A-69B8-4740-BF2B-CBA0D45EF36C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6021595-D41C-4B63-8358-1A040E15EC04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02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EB4FE5C-9467-4E26-8B3B-6157B0E143DC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E8B691-CC71-41F9-8FDF-49CEB214DE2C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9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4E5BAD-6025-4432-BE33-17706BEE9586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19-05-2015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9852D4-99DF-42CB-A409-3F45C15DB582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5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5967-C639-4C40-AC52-9281161D10EB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F76A-5EA1-4200-A8B1-7DA01096FF75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4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6413"/>
          </a:xfrm>
          <a:solidFill>
            <a:schemeClr val="bg1">
              <a:lumMod val="95000"/>
            </a:schemeClr>
          </a:solidFill>
        </p:spPr>
        <p:txBody>
          <a:bodyPr lIns="180000" tIns="180000" rIns="180000" rtlCol="0">
            <a:normAutofit/>
          </a:bodyPr>
          <a:lstStyle>
            <a:lvl1pPr marL="0" indent="0">
              <a:spcAft>
                <a:spcPct val="0"/>
              </a:spcAft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EDF1-1AA8-48DD-8598-F51F3435EC00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2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13FB-E32C-44DD-84E3-2555829EDE9E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ct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7084-D8F5-4E94-97C2-E5C8BC5D5760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text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1125"/>
            <a:ext cx="8228013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18250"/>
            <a:ext cx="336550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D59699E6-8890-4D1C-BA11-4E947F1BED41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342900" algn="l" rtl="0" fontAlgn="base">
        <a:spcBef>
          <a:spcPct val="0"/>
        </a:spcBef>
        <a:spcAft>
          <a:spcPts val="1000"/>
        </a:spcAft>
        <a:buClr>
          <a:srgbClr val="0070C0"/>
        </a:buClr>
        <a:buFont typeface="Arial" charset="0"/>
        <a:buChar char="•"/>
        <a:defRPr sz="2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466725" indent="250825" algn="l" rtl="0" fontAlgn="base">
        <a:spcBef>
          <a:spcPct val="0"/>
        </a:spcBef>
        <a:spcAft>
          <a:spcPts val="1200"/>
        </a:spcAft>
        <a:buClr>
          <a:srgbClr val="0070C0"/>
        </a:buClr>
        <a:buFont typeface="BentonSansF Book"/>
        <a:buChar char="–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719138" indent="250825" algn="l" rtl="0" fontAlgn="base">
        <a:spcBef>
          <a:spcPct val="0"/>
        </a:spcBef>
        <a:spcAft>
          <a:spcPts val="1400"/>
        </a:spcAft>
        <a:buClr>
          <a:srgbClr val="0070C0"/>
        </a:buClr>
        <a:buFont typeface="Arial" charset="0"/>
        <a:buChar char="•"/>
        <a:defRPr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971550" indent="250825" algn="l" rtl="0" fontAlgn="base">
        <a:spcBef>
          <a:spcPct val="0"/>
        </a:spcBef>
        <a:spcAft>
          <a:spcPts val="1600"/>
        </a:spcAft>
        <a:buClr>
          <a:srgbClr val="0070C0"/>
        </a:buClr>
        <a:buFont typeface="BentonSansF Book"/>
        <a:buChar char="–"/>
        <a:defRPr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223963" indent="250825" algn="l" rtl="0" fontAlgn="base">
        <a:spcBef>
          <a:spcPct val="0"/>
        </a:spcBef>
        <a:spcAft>
          <a:spcPts val="1600"/>
        </a:spcAft>
        <a:buClr>
          <a:srgbClr val="0070C0"/>
        </a:buClr>
        <a:buFont typeface="Arial" charset="0"/>
        <a:buChar char="•"/>
        <a:defRPr sz="1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add text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1125"/>
            <a:ext cx="8228013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18250"/>
            <a:ext cx="336550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D59699E6-8890-4D1C-BA11-4E947F1BED41}" type="slidenum">
              <a:rPr lang="en-US">
                <a:solidFill>
                  <a:srgbClr val="5F606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5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342900" algn="l" rtl="0" fontAlgn="base">
        <a:spcBef>
          <a:spcPct val="0"/>
        </a:spcBef>
        <a:spcAft>
          <a:spcPts val="1000"/>
        </a:spcAft>
        <a:buClr>
          <a:srgbClr val="0070C0"/>
        </a:buClr>
        <a:buFont typeface="Arial" charset="0"/>
        <a:buChar char="•"/>
        <a:defRPr sz="2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466725" indent="250825" algn="l" rtl="0" fontAlgn="base">
        <a:spcBef>
          <a:spcPct val="0"/>
        </a:spcBef>
        <a:spcAft>
          <a:spcPts val="1200"/>
        </a:spcAft>
        <a:buClr>
          <a:srgbClr val="0070C0"/>
        </a:buClr>
        <a:buFont typeface="BentonSansF Book"/>
        <a:buChar char="–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719138" indent="250825" algn="l" rtl="0" fontAlgn="base">
        <a:spcBef>
          <a:spcPct val="0"/>
        </a:spcBef>
        <a:spcAft>
          <a:spcPts val="1400"/>
        </a:spcAft>
        <a:buClr>
          <a:srgbClr val="0070C0"/>
        </a:buClr>
        <a:buFont typeface="Arial" charset="0"/>
        <a:buChar char="•"/>
        <a:defRPr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971550" indent="250825" algn="l" rtl="0" fontAlgn="base">
        <a:spcBef>
          <a:spcPct val="0"/>
        </a:spcBef>
        <a:spcAft>
          <a:spcPts val="1600"/>
        </a:spcAft>
        <a:buClr>
          <a:srgbClr val="0070C0"/>
        </a:buClr>
        <a:buFont typeface="BentonSansF Book"/>
        <a:buChar char="–"/>
        <a:defRPr sz="16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223963" indent="250825" algn="l" rtl="0" fontAlgn="base">
        <a:spcBef>
          <a:spcPct val="0"/>
        </a:spcBef>
        <a:spcAft>
          <a:spcPts val="1600"/>
        </a:spcAft>
        <a:buClr>
          <a:srgbClr val="0070C0"/>
        </a:buClr>
        <a:buFont typeface="Arial" charset="0"/>
        <a:buChar char="•"/>
        <a:defRPr sz="1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0933"/>
            <a:ext cx="8228012" cy="7958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CA" smtClean="0"/>
              <a:t>Click to add text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719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380" y="6318251"/>
            <a:ext cx="336833" cy="3297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6"/>
                </a:solidFill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8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800" b="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Clr>
          <a:schemeClr val="accent4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8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accent4"/>
        </a:buClr>
        <a:buFont typeface="BentonSansF Book" pitchFamily="50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20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400"/>
        </a:spcAft>
        <a:buClr>
          <a:schemeClr val="accent4"/>
        </a:buClr>
        <a:buSzTx/>
        <a:buFont typeface="Arial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2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BentonSansF Book" pitchFamily="50" charset="0"/>
        <a:buChar char="–"/>
        <a:defRPr sz="16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224000" indent="-252000" algn="l" defTabSz="914400" rtl="0" eaLnBrk="1" latinLnBrk="0" hangingPunct="1">
        <a:lnSpc>
          <a:spcPct val="100000"/>
        </a:lnSpc>
        <a:spcBef>
          <a:spcPct val="0"/>
        </a:spcBef>
        <a:spcAft>
          <a:spcPts val="1600"/>
        </a:spcAft>
        <a:buClr>
          <a:schemeClr val="accent4"/>
        </a:buClr>
        <a:buSzTx/>
        <a:buFont typeface="Arial" pitchFamily="34" charset="0"/>
        <a:buChar char="•"/>
        <a:defRPr sz="1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369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5"/>
          <p:cNvSpPr>
            <a:spLocks noGrp="1"/>
          </p:cNvSpPr>
          <p:nvPr>
            <p:ph type="ctrTitle"/>
          </p:nvPr>
        </p:nvSpPr>
        <p:spPr>
          <a:xfrm>
            <a:off x="155936" y="533400"/>
            <a:ext cx="5105400" cy="1392238"/>
          </a:xfrm>
        </p:spPr>
        <p:txBody>
          <a:bodyPr/>
          <a:lstStyle/>
          <a:p>
            <a:r>
              <a:rPr lang="en-CA" dirty="0" smtClean="0"/>
              <a:t>The Philosophy, Approach, and Benefits of the Philanthropic Conversation with Your Clients</a:t>
            </a:r>
          </a:p>
        </p:txBody>
      </p:sp>
      <p:sp>
        <p:nvSpPr>
          <p:cNvPr id="1331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4958" y="3276600"/>
            <a:ext cx="2760378" cy="1295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sz="1600" dirty="0" smtClean="0"/>
              <a:t>Brian Mortenson</a:t>
            </a:r>
          </a:p>
          <a:p>
            <a:pPr>
              <a:spcAft>
                <a:spcPts val="0"/>
              </a:spcAft>
            </a:pPr>
            <a:r>
              <a:rPr lang="en-CA" sz="1600" dirty="0" smtClean="0"/>
              <a:t>CEO / President</a:t>
            </a:r>
          </a:p>
          <a:p>
            <a:pPr>
              <a:spcAft>
                <a:spcPts val="0"/>
              </a:spcAft>
            </a:pPr>
            <a:r>
              <a:rPr lang="en-CA" sz="1600" dirty="0" smtClean="0"/>
              <a:t>St. Joseph’s Foundation</a:t>
            </a:r>
          </a:p>
          <a:p>
            <a:pPr>
              <a:spcAft>
                <a:spcPts val="0"/>
              </a:spcAft>
            </a:pPr>
            <a:r>
              <a:rPr lang="en-CA" sz="1600" dirty="0" smtClean="0"/>
              <a:t>Barrow Neurological Foundation</a:t>
            </a:r>
          </a:p>
          <a:p>
            <a:r>
              <a:rPr lang="en-CA" sz="1600" dirty="0" smtClean="0"/>
              <a:t>Thursday, May 21,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0376"/>
          <a:stretch/>
        </p:blipFill>
        <p:spPr>
          <a:xfrm>
            <a:off x="0" y="4876800"/>
            <a:ext cx="4842444" cy="2313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b="10610"/>
          <a:stretch/>
        </p:blipFill>
        <p:spPr>
          <a:xfrm>
            <a:off x="5747616" y="5029200"/>
            <a:ext cx="3402245" cy="203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370287"/>
            <a:ext cx="734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Presented to: Sioux Falls Estate Planning Council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 txBox="1">
            <a:spLocks noChangeArrowheads="1"/>
          </p:cNvSpPr>
          <p:nvPr/>
        </p:nvSpPr>
        <p:spPr bwMode="gray">
          <a:xfrm>
            <a:off x="1" y="476250"/>
            <a:ext cx="9144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Thompson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" y="2115971"/>
            <a:ext cx="8686799" cy="405622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b="1" dirty="0"/>
              <a:t>A values-based </a:t>
            </a:r>
            <a:r>
              <a:rPr lang="en-US" sz="2400" b="1" dirty="0" smtClean="0"/>
              <a:t>estate </a:t>
            </a:r>
            <a:r>
              <a:rPr lang="en-US" sz="2400" b="1" dirty="0"/>
              <a:t>plan will answer your biggest concerns: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Do I have enough to live on for the rest of my life?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How can I provide for my spouse, children, and grandchildren?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How can I give to my heirs in responsible and relevant ways?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How can I </a:t>
            </a:r>
            <a:r>
              <a:rPr lang="en-US" sz="2400" dirty="0" smtClean="0"/>
              <a:t>self-direct </a:t>
            </a:r>
            <a:r>
              <a:rPr lang="en-US" sz="2400" dirty="0"/>
              <a:t>the portion of my estate that must be used for the greater good of society, commonly collected as taxes?</a:t>
            </a:r>
          </a:p>
        </p:txBody>
      </p:sp>
    </p:spTree>
    <p:extLst>
      <p:ext uri="{BB962C8B-B14F-4D97-AF65-F5344CB8AC3E}">
        <p14:creationId xmlns:p14="http://schemas.microsoft.com/office/powerpoint/2010/main" val="4600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5334000" cy="1447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Understand and do not minimize the trust placed in you by your clients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5334000" cy="1447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Are your clients already philanthropists, or would they like to be?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4803" r="2217" b="10933"/>
          <a:stretch/>
        </p:blipFill>
        <p:spPr>
          <a:xfrm>
            <a:off x="0" y="1066800"/>
            <a:ext cx="9144000" cy="4222787"/>
          </a:xfrm>
        </p:spPr>
      </p:pic>
    </p:spTree>
    <p:extLst>
      <p:ext uri="{BB962C8B-B14F-4D97-AF65-F5344CB8AC3E}">
        <p14:creationId xmlns:p14="http://schemas.microsoft.com/office/powerpoint/2010/main" val="17682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5334000" cy="9144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View tax benefits for what they are: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877094" y="1968623"/>
            <a:ext cx="533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6213" indent="-176213"/>
            <a:r>
              <a:rPr lang="en-US" sz="2400" dirty="0" smtClean="0"/>
              <a:t>- May enhance size of gift and/or expedite timeline</a:t>
            </a:r>
          </a:p>
          <a:p>
            <a:r>
              <a:rPr lang="en-US" sz="2400" dirty="0" smtClean="0"/>
              <a:t>- May re-direct “social capital” allocation</a:t>
            </a:r>
          </a:p>
          <a:p>
            <a:r>
              <a:rPr lang="en-US" sz="2400" dirty="0" smtClean="0"/>
              <a:t>- Generally not a primary motivator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5334000" cy="9144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 picture paints a thousand words!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>
          <a:xfrm>
            <a:off x="1600200" y="1336745"/>
            <a:ext cx="6172200" cy="4835455"/>
          </a:xfr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Estate Reserved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059597"/>
            <a:ext cx="6629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6225309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illustration is offered as a service.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feel free to call for further assistance.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Clarendon Condensed" pitchFamily="18" charset="0"/>
              </a:rPr>
              <a:t>_________________________________________________________________________________________________________________________</a:t>
            </a:r>
            <a:endParaRPr lang="en-US" sz="1000" dirty="0">
              <a:solidFill>
                <a:schemeClr val="tx2"/>
              </a:solidFill>
              <a:latin typeface="Clarendon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0" y="2286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2993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0" y="2286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14941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21029" r="13266" b="21029"/>
          <a:stretch/>
        </p:blipFill>
        <p:spPr>
          <a:xfrm>
            <a:off x="2058191" y="1219200"/>
            <a:ext cx="5256218" cy="5181600"/>
          </a:xfr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Charitable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Unitrust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1059597"/>
            <a:ext cx="6629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6274629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illustration is offered as a service.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feel free to call for further assistance.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Clarendon Condensed" pitchFamily="18" charset="0"/>
              </a:rPr>
              <a:t>_________________________________________________________________________________________________________________________</a:t>
            </a:r>
            <a:endParaRPr lang="en-US" sz="1000" dirty="0">
              <a:solidFill>
                <a:schemeClr val="tx2"/>
              </a:solidFill>
              <a:latin typeface="Clarendon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7" y="0"/>
            <a:ext cx="8871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0" y="1524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10032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25400" y="1524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1349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24882" y="3810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40118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1029" r="12755" b="21029"/>
          <a:stretch/>
        </p:blipFill>
        <p:spPr>
          <a:xfrm>
            <a:off x="1878563" y="1066800"/>
            <a:ext cx="5463073" cy="5187820"/>
          </a:xfrm>
        </p:spPr>
      </p:pic>
      <p:sp>
        <p:nvSpPr>
          <p:cNvPr id="7" name="TextBox 6"/>
          <p:cNvSpPr txBox="1"/>
          <p:nvPr/>
        </p:nvSpPr>
        <p:spPr>
          <a:xfrm>
            <a:off x="228600" y="6234545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illustration is offered as a service.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feel free to call for further assistance.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Clarendon Condensed" pitchFamily="18" charset="0"/>
              </a:rPr>
              <a:t>_________________________________________________________________________________________________________________________</a:t>
            </a:r>
            <a:endParaRPr lang="en-US" sz="1000" dirty="0">
              <a:solidFill>
                <a:schemeClr val="tx2"/>
              </a:solidFill>
              <a:latin typeface="Clarendon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678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and Insurance Trust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059597"/>
            <a:ext cx="6629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0" y="3810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1955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10886" y="3048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2827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>
          <a:xfrm>
            <a:off x="-31102" y="381000"/>
            <a:ext cx="9144000" cy="6856413"/>
          </a:xfrm>
        </p:spPr>
      </p:pic>
    </p:spTree>
    <p:extLst>
      <p:ext uri="{BB962C8B-B14F-4D97-AF65-F5344CB8AC3E}">
        <p14:creationId xmlns:p14="http://schemas.microsoft.com/office/powerpoint/2010/main" val="4467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5334000" cy="13716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Encourage engagement of the charity to better serve the client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877094" y="2438400"/>
            <a:ext cx="533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800" dirty="0" smtClean="0"/>
              <a:t>Recognition and thanks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Directed interest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May well be the culmination of an extended relationship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69EEDF1-1AA8-48DD-8598-F51F3435EC00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5334000" cy="990600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Honor the principle of perpetuation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877094" y="1752600"/>
            <a:ext cx="533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800" dirty="0" smtClean="0"/>
              <a:t>Lifetime giving patterns to be continued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Deeper meaning in the face of mortality and legacy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77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3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27654" name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147" y="609600"/>
            <a:ext cx="6534705" cy="495300"/>
          </a:xfrm>
        </p:spPr>
        <p:txBody>
          <a:bodyPr/>
          <a:lstStyle/>
          <a:p>
            <a:pPr marL="685800" indent="-685800"/>
            <a:r>
              <a:rPr lang="en-US" b="1" dirty="0" smtClean="0"/>
              <a:t>Key Findings from the U.S. Trust Study: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79520" y="1333728"/>
            <a:ext cx="6021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Advisors </a:t>
            </a:r>
            <a:r>
              <a:rPr lang="en-US" sz="2200" dirty="0"/>
              <a:t>and clients disagree about the focus of their philanthropic conversations. </a:t>
            </a:r>
            <a:r>
              <a:rPr lang="en-US" sz="2200" dirty="0" smtClean="0"/>
              <a:t>Advisors </a:t>
            </a:r>
            <a:r>
              <a:rPr lang="en-US" sz="2200" dirty="0"/>
              <a:t>believe their philanthropic discussions are equally balanced between their clients’ personal goals/interests and technical topics, but most </a:t>
            </a:r>
            <a:r>
              <a:rPr lang="en-US" sz="2200" dirty="0" smtClean="0"/>
              <a:t>consumers </a:t>
            </a:r>
            <a:r>
              <a:rPr lang="en-US" sz="2200" dirty="0"/>
              <a:t>say their advisors primarily focus on the technical aspects of giving, including tax </a:t>
            </a:r>
            <a:r>
              <a:rPr lang="en-US" sz="2200" dirty="0" smtClean="0"/>
              <a:t>consequences. Consumers </a:t>
            </a:r>
            <a:r>
              <a:rPr lang="en-US" sz="2200" dirty="0"/>
              <a:t>want advisors to adopt a more </a:t>
            </a:r>
            <a:r>
              <a:rPr lang="en-US" sz="2200" dirty="0" smtClean="0"/>
              <a:t>balanced approach</a:t>
            </a:r>
            <a:r>
              <a:rPr lang="en-US" sz="2200" dirty="0"/>
              <a:t>, focusing on both their personal passions/charitable interests and technical topics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02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and Doris Norton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AAC8B28-BF1A-477B-8A98-70C827ABD9F4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3076" name="RgAAAAAbiyiiuLJ7SJe4Oc2fXa4wBwDmd0NeJGYqT4rtaJNeRaA5ABRDFCj1AADmd0NeJGYqT4rtaJNeRaA5ABiJHOIRAAAJ:5" descr="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/>
          <a:stretch/>
        </p:blipFill>
        <p:spPr bwMode="auto">
          <a:xfrm>
            <a:off x="2362200" y="1458694"/>
            <a:ext cx="487218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22751" r="15221" b="25680"/>
          <a:stretch/>
        </p:blipFill>
        <p:spPr bwMode="auto">
          <a:xfrm>
            <a:off x="191653" y="5929743"/>
            <a:ext cx="2170547" cy="7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1715"/>
          <a:stretch/>
        </p:blipFill>
        <p:spPr bwMode="auto">
          <a:xfrm>
            <a:off x="7548418" y="5523332"/>
            <a:ext cx="1595582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AAC8B28-BF1A-477B-8A98-70C827ABD9F4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" y="1066800"/>
            <a:ext cx="9113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398243"/>
            <a:ext cx="4587240" cy="573405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22751" r="15221" b="25680"/>
          <a:stretch/>
        </p:blipFill>
        <p:spPr bwMode="auto">
          <a:xfrm>
            <a:off x="191653" y="5929743"/>
            <a:ext cx="2170547" cy="7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1715"/>
          <a:stretch/>
        </p:blipFill>
        <p:spPr bwMode="auto">
          <a:xfrm>
            <a:off x="7548418" y="5523332"/>
            <a:ext cx="1595582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2667000" cy="719845"/>
          </a:xfrm>
        </p:spPr>
        <p:txBody>
          <a:bodyPr/>
          <a:lstStyle/>
          <a:p>
            <a:r>
              <a:rPr lang="en-CA" sz="4400" dirty="0" smtClean="0"/>
              <a:t>Thank You!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144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77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4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27654" name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147" y="609600"/>
            <a:ext cx="6534705" cy="495300"/>
          </a:xfrm>
        </p:spPr>
        <p:txBody>
          <a:bodyPr/>
          <a:lstStyle/>
          <a:p>
            <a:pPr marL="685800" indent="-685800"/>
            <a:r>
              <a:rPr lang="en-US" b="1" dirty="0" smtClean="0"/>
              <a:t>Key Findings from the U.S. Trust Study: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683" y="1447800"/>
            <a:ext cx="56521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Less </a:t>
            </a:r>
            <a:r>
              <a:rPr lang="en-US" sz="2200" dirty="0"/>
              <a:t>than half of </a:t>
            </a:r>
            <a:r>
              <a:rPr lang="en-US" sz="2200" dirty="0" smtClean="0"/>
              <a:t>consumers </a:t>
            </a:r>
            <a:r>
              <a:rPr lang="en-US" sz="2200" dirty="0"/>
              <a:t>are fully satisfied with the philanthropic conversations they have with advisors, likely influenced by </a:t>
            </a:r>
            <a:r>
              <a:rPr lang="en-US" sz="2200" dirty="0" smtClean="0"/>
              <a:t>the </a:t>
            </a:r>
            <a:r>
              <a:rPr lang="en-US" sz="2200" dirty="0"/>
              <a:t>disparity </a:t>
            </a:r>
            <a:r>
              <a:rPr lang="en-US" sz="2200" dirty="0" smtClean="0"/>
              <a:t>between advisor </a:t>
            </a:r>
            <a:r>
              <a:rPr lang="en-US" sz="2200" dirty="0"/>
              <a:t>focus and client desires.</a:t>
            </a:r>
          </a:p>
        </p:txBody>
      </p:sp>
    </p:spTree>
    <p:extLst>
      <p:ext uri="{BB962C8B-B14F-4D97-AF65-F5344CB8AC3E}">
        <p14:creationId xmlns:p14="http://schemas.microsoft.com/office/powerpoint/2010/main" val="27208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77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5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27654" name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147" y="609600"/>
            <a:ext cx="6534705" cy="495300"/>
          </a:xfrm>
        </p:spPr>
        <p:txBody>
          <a:bodyPr/>
          <a:lstStyle/>
          <a:p>
            <a:pPr marL="685800" indent="-685800"/>
            <a:r>
              <a:rPr lang="en-US" b="1" dirty="0" smtClean="0"/>
              <a:t>Key Findings from the U.S. Trust Study: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683" y="1447800"/>
            <a:ext cx="5728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dirty="0"/>
              <a:t>Most advisors say discussing philanthropy with their clients is good for their business development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8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77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6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27654" name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147" y="609600"/>
            <a:ext cx="6534705" cy="495300"/>
          </a:xfrm>
        </p:spPr>
        <p:txBody>
          <a:bodyPr/>
          <a:lstStyle/>
          <a:p>
            <a:pPr marL="685800" indent="-685800"/>
            <a:r>
              <a:rPr lang="en-US" b="1" dirty="0" smtClean="0"/>
              <a:t>Key Findings from the U.S. Trust Study: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683" y="1447800"/>
            <a:ext cx="59569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/>
              <a:t>While advisors correctly report their clients’ top motivations to give (personal passion, a desire to give </a:t>
            </a:r>
            <a:r>
              <a:rPr lang="en-US" sz="2200" dirty="0" smtClean="0"/>
              <a:t>back/make </a:t>
            </a:r>
            <a:r>
              <a:rPr lang="en-US" sz="2200" dirty="0"/>
              <a:t>an impact), they overestimate the importance of tax benefits and enhancing the family </a:t>
            </a:r>
            <a:r>
              <a:rPr lang="en-US" sz="2200" dirty="0" smtClean="0"/>
              <a:t>name/business</a:t>
            </a:r>
            <a:r>
              <a:rPr lang="en-US" sz="2200" dirty="0"/>
              <a:t>, while underestimating the desire to encourage future generations in philanthropy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79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77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7</a:t>
            </a:fld>
            <a:endParaRPr lang="en-US">
              <a:solidFill>
                <a:srgbClr val="5F6062"/>
              </a:solidFill>
            </a:endParaRPr>
          </a:p>
        </p:txBody>
      </p:sp>
      <p:pic>
        <p:nvPicPr>
          <p:cNvPr id="27654" name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0300"/>
            <a:ext cx="3098800" cy="660400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2147" y="609600"/>
            <a:ext cx="6534705" cy="495300"/>
          </a:xfrm>
        </p:spPr>
        <p:txBody>
          <a:bodyPr/>
          <a:lstStyle/>
          <a:p>
            <a:pPr marL="685800" indent="-685800"/>
            <a:r>
              <a:rPr lang="en-US" b="1" dirty="0" smtClean="0"/>
              <a:t>Key Findings from the U.S. Trust Study: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683" y="1447800"/>
            <a:ext cx="5880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/>
              <a:t>One-third of advisors say they initiate philanthropic discussion with their </a:t>
            </a:r>
            <a:r>
              <a:rPr lang="en-US" sz="2200" dirty="0" smtClean="0"/>
              <a:t>clients; however</a:t>
            </a:r>
            <a:r>
              <a:rPr lang="en-US" sz="2200" dirty="0"/>
              <a:t>, far fewer consumers say that their advisor brings up the subject on their own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9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546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8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3163" y="1600200"/>
            <a:ext cx="6037385" cy="1447800"/>
          </a:xfrm>
        </p:spPr>
        <p:txBody>
          <a:bodyPr/>
          <a:lstStyle/>
          <a:p>
            <a:pPr algn="ctr"/>
            <a:r>
              <a:rPr lang="en-US" b="1" dirty="0" smtClean="0"/>
              <a:t>Seven Things to be Mindful of in the Philanthropic Conversation with Your Clients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-15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017F520-E068-4C43-B506-95504308CC01}" type="slidenum">
              <a:rPr lang="en-US">
                <a:solidFill>
                  <a:srgbClr val="5F6062"/>
                </a:solidFill>
              </a:rPr>
              <a:pPr>
                <a:defRPr/>
              </a:pPr>
              <a:t>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114800" cy="48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Your Shoes Off!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5334000"/>
            <a:ext cx="319026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3332"/>
            <a:ext cx="2233614" cy="1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_StJosephs_PPT07_24_582111">
  <a:themeElements>
    <a:clrScheme name="Dignity Health">
      <a:dk1>
        <a:srgbClr val="D95E00"/>
      </a:dk1>
      <a:lt1>
        <a:srgbClr val="FFFFFF"/>
      </a:lt1>
      <a:dk2>
        <a:srgbClr val="0000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H_StJosephs_PPT07_24_582111">
  <a:themeElements>
    <a:clrScheme name="Dignity Health">
      <a:dk1>
        <a:srgbClr val="D95E00"/>
      </a:dk1>
      <a:lt1>
        <a:srgbClr val="FFFFFF"/>
      </a:lt1>
      <a:dk2>
        <a:srgbClr val="0000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gnityHealth.only. ppt">
  <a:themeElements>
    <a:clrScheme name="Custom 13">
      <a:dk1>
        <a:srgbClr val="000000"/>
      </a:dk1>
      <a:lt1>
        <a:srgbClr val="FFFFFF"/>
      </a:lt1>
      <a:dk2>
        <a:srgbClr val="D95E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MoolBoran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Syrc" typeface="Estrangelo Edessa"/>
        <a:font script="Geor" typeface="Sylfaen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Khmr" typeface="DaunPenh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Ethi" typeface="Nyala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Syrc" typeface="Estrangelo Edessa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590</Words>
  <Application>Microsoft Office PowerPoint</Application>
  <PresentationFormat>On-screen Show (4:3)</PresentationFormat>
  <Paragraphs>94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DH_StJosephs_PPT07_24_582111</vt:lpstr>
      <vt:lpstr>1_DH_StJosephs_PPT07_24_582111</vt:lpstr>
      <vt:lpstr>DignityHealth.only. ppt</vt:lpstr>
      <vt:lpstr>2_Kontortema</vt:lpstr>
      <vt:lpstr>The Philosophy, Approach, and Benefits of the Philanthropic Conversation with Your Clients</vt:lpstr>
      <vt:lpstr>PowerPoint Presentation</vt:lpstr>
      <vt:lpstr>Key Findings from the U.S. Trust Study:</vt:lpstr>
      <vt:lpstr>Key Findings from the U.S. Trust Study:</vt:lpstr>
      <vt:lpstr>Key Findings from the U.S. Trust Study:</vt:lpstr>
      <vt:lpstr>Key Findings from the U.S. Trust Study:</vt:lpstr>
      <vt:lpstr>Key Findings from the U.S. Trust Study:</vt:lpstr>
      <vt:lpstr>Seven Things to be Mindful of in the Philanthropic Conversation with Your Clients</vt:lpstr>
      <vt:lpstr>Take Your Shoes Off!</vt:lpstr>
      <vt:lpstr>PowerPoint Presentation</vt:lpstr>
      <vt:lpstr>Understand and do not minimize the trust placed in you by your clients</vt:lpstr>
      <vt:lpstr>Are your clients already philanthropists, or would they like to be?</vt:lpstr>
      <vt:lpstr>PowerPoint Presentation</vt:lpstr>
      <vt:lpstr>View tax benefits for what they are:</vt:lpstr>
      <vt:lpstr>A picture paints a thousand words!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Encourage engagement of the charity to better serve the client</vt:lpstr>
      <vt:lpstr>PowerPoint Presentation</vt:lpstr>
      <vt:lpstr>Honor the principle of perpetuation</vt:lpstr>
      <vt:lpstr>John and Doris Norton</vt:lpstr>
      <vt:lpstr>PowerPoint Presentation</vt:lpstr>
      <vt:lpstr>Thank You!</vt:lpstr>
    </vt:vector>
  </TitlesOfParts>
  <Company>CHW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Slide opens up the presentation and provides the main headline. Insert a maximum of five lines.</dc:title>
  <dc:creator>Putzier, Sue - SJHMC</dc:creator>
  <cp:lastModifiedBy>Nicole Thie</cp:lastModifiedBy>
  <cp:revision>44</cp:revision>
  <cp:lastPrinted>2015-05-18T19:25:50Z</cp:lastPrinted>
  <dcterms:created xsi:type="dcterms:W3CDTF">2015-05-15T14:34:03Z</dcterms:created>
  <dcterms:modified xsi:type="dcterms:W3CDTF">2015-05-19T19:06:22Z</dcterms:modified>
</cp:coreProperties>
</file>