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6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BFBFBF"/>
    <a:srgbClr val="840A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73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D89228-93CD-4226-9B55-A550DDA58909}" type="datetimeFigureOut">
              <a:rPr lang="en-US" smtClean="0"/>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284035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89228-93CD-4226-9B55-A550DDA58909}" type="datetimeFigureOut">
              <a:rPr lang="en-US" smtClean="0"/>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101345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89228-93CD-4226-9B55-A550DDA58909}" type="datetimeFigureOut">
              <a:rPr lang="en-US" smtClean="0"/>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216066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89228-93CD-4226-9B55-A550DDA58909}" type="datetimeFigureOut">
              <a:rPr lang="en-US" smtClean="0"/>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407617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89228-93CD-4226-9B55-A550DDA58909}" type="datetimeFigureOut">
              <a:rPr lang="en-US" smtClean="0"/>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103498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89228-93CD-4226-9B55-A550DDA58909}" type="datetimeFigureOut">
              <a:rPr lang="en-US" smtClean="0"/>
              <a:t>4/13/17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217935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89228-93CD-4226-9B55-A550DDA58909}" type="datetimeFigureOut">
              <a:rPr lang="en-US" smtClean="0"/>
              <a:t>4/13/17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77359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89228-93CD-4226-9B55-A550DDA58909}" type="datetimeFigureOut">
              <a:rPr lang="en-US" smtClean="0"/>
              <a:t>4/13/17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146296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89228-93CD-4226-9B55-A550DDA58909}" type="datetimeFigureOut">
              <a:rPr lang="en-US" smtClean="0"/>
              <a:t>4/13/17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410209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89228-93CD-4226-9B55-A550DDA58909}" type="datetimeFigureOut">
              <a:rPr lang="en-US" smtClean="0"/>
              <a:t>4/13/17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378870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89228-93CD-4226-9B55-A550DDA58909}" type="datetimeFigureOut">
              <a:rPr lang="en-US" smtClean="0"/>
              <a:t>4/13/17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27323354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89228-93CD-4226-9B55-A550DDA58909}" type="datetimeFigureOut">
              <a:rPr lang="en-US" smtClean="0"/>
              <a:t>4/13/17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6BBA7-545C-48A5-AEAB-8917EB9DEBB0}" type="slidenum">
              <a:rPr lang="en-US" smtClean="0"/>
              <a:t>‹#›</a:t>
            </a:fld>
            <a:endParaRPr lang="en-US"/>
          </a:p>
        </p:txBody>
      </p:sp>
    </p:spTree>
    <p:extLst>
      <p:ext uri="{BB962C8B-B14F-4D97-AF65-F5344CB8AC3E}">
        <p14:creationId xmlns:p14="http://schemas.microsoft.com/office/powerpoint/2010/main" val="1645738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rosen@belfint.com" TargetMode="Externa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5562600"/>
            <a:ext cx="9144000" cy="1295400"/>
            <a:chOff x="0" y="5562600"/>
            <a:chExt cx="9144000" cy="1295400"/>
          </a:xfrm>
        </p:grpSpPr>
        <p:sp>
          <p:nvSpPr>
            <p:cNvPr id="20" name="Rectangle 19"/>
            <p:cNvSpPr/>
            <p:nvPr/>
          </p:nvSpPr>
          <p:spPr>
            <a:xfrm>
              <a:off x="0" y="5715000"/>
              <a:ext cx="9144000" cy="1143000"/>
            </a:xfrm>
            <a:prstGeom prst="rect">
              <a:avLst/>
            </a:prstGeom>
            <a:solidFill>
              <a:srgbClr val="840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619750"/>
              <a:ext cx="9144000" cy="952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5800" y="5762625"/>
              <a:ext cx="1409700" cy="1047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23950" y="5562600"/>
              <a:ext cx="2667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1238250" y="5715000"/>
            <a:ext cx="790575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28"/>
          <p:cNvSpPr>
            <a:spLocks noGrp="1"/>
          </p:cNvSpPr>
          <p:nvPr>
            <p:ph type="ctrTitle"/>
          </p:nvPr>
        </p:nvSpPr>
        <p:spPr>
          <a:xfrm>
            <a:off x="356394" y="104388"/>
            <a:ext cx="8229600" cy="1470025"/>
          </a:xfrm>
        </p:spPr>
        <p:txBody>
          <a:bodyPr>
            <a:noAutofit/>
          </a:bodyPr>
          <a:lstStyle/>
          <a:p>
            <a:pPr algn="l"/>
            <a:r>
              <a:rPr lang="en-US" sz="4600" b="1" dirty="0" smtClean="0">
                <a:solidFill>
                  <a:srgbClr val="840A4D"/>
                </a:solidFill>
                <a:latin typeface="Garamond" panose="02020404030301010803" pitchFamily="18" charset="0"/>
              </a:rPr>
              <a:t>Navigating the Portability Rules</a:t>
            </a:r>
            <a:endParaRPr lang="en-US" sz="4600" b="1" dirty="0">
              <a:solidFill>
                <a:srgbClr val="840A4D"/>
              </a:solidFill>
              <a:latin typeface="Garamond" panose="02020404030301010803"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5837914"/>
            <a:ext cx="1870387" cy="594360"/>
          </a:xfrm>
          <a:prstGeom prst="rect">
            <a:avLst/>
          </a:prstGeom>
        </p:spPr>
      </p:pic>
      <p:sp>
        <p:nvSpPr>
          <p:cNvPr id="16" name="TextBox 15"/>
          <p:cNvSpPr txBox="1"/>
          <p:nvPr/>
        </p:nvSpPr>
        <p:spPr>
          <a:xfrm>
            <a:off x="6490386" y="655518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17" name="Subtitle 5"/>
          <p:cNvSpPr>
            <a:spLocks noGrp="1"/>
          </p:cNvSpPr>
          <p:nvPr>
            <p:ph type="subTitle" idx="4294967295"/>
          </p:nvPr>
        </p:nvSpPr>
        <p:spPr>
          <a:xfrm>
            <a:off x="377249" y="1709360"/>
            <a:ext cx="6324600" cy="3805615"/>
          </a:xfrm>
        </p:spPr>
        <p:txBody>
          <a:bodyPr>
            <a:normAutofit/>
          </a:bodyPr>
          <a:lstStyle/>
          <a:p>
            <a:pPr>
              <a:spcBef>
                <a:spcPts val="300"/>
              </a:spcBef>
              <a:buNone/>
            </a:pPr>
            <a:r>
              <a:rPr lang="en-US" sz="2000" i="1" dirty="0">
                <a:solidFill>
                  <a:srgbClr val="080808"/>
                </a:solidFill>
                <a:latin typeface="Calibri"/>
                <a:cs typeface="Calibri"/>
              </a:rPr>
              <a:t>Presented </a:t>
            </a:r>
            <a:r>
              <a:rPr lang="en-US" sz="2000" i="1" dirty="0" smtClean="0">
                <a:solidFill>
                  <a:srgbClr val="080808"/>
                </a:solidFill>
                <a:latin typeface="Calibri"/>
                <a:cs typeface="Calibri"/>
              </a:rPr>
              <a:t>To:</a:t>
            </a:r>
          </a:p>
          <a:p>
            <a:pPr>
              <a:spcBef>
                <a:spcPts val="300"/>
              </a:spcBef>
              <a:buNone/>
            </a:pPr>
            <a:r>
              <a:rPr lang="en-US" sz="2000" i="1" dirty="0" smtClean="0">
                <a:solidFill>
                  <a:srgbClr val="080808"/>
                </a:solidFill>
                <a:latin typeface="Calibri"/>
                <a:cs typeface="Calibri"/>
              </a:rPr>
              <a:t>Sioux Falls, S.D. Estate Planning Council</a:t>
            </a:r>
          </a:p>
          <a:p>
            <a:pPr>
              <a:spcBef>
                <a:spcPts val="300"/>
              </a:spcBef>
              <a:buNone/>
            </a:pPr>
            <a:r>
              <a:rPr lang="en-US" sz="2000" i="1" dirty="0" smtClean="0">
                <a:solidFill>
                  <a:srgbClr val="080808"/>
                </a:solidFill>
                <a:latin typeface="Calibri"/>
                <a:cs typeface="Calibri"/>
              </a:rPr>
              <a:t>April 20, 2017</a:t>
            </a:r>
            <a:endParaRPr lang="en-US" sz="2000" i="1" dirty="0">
              <a:solidFill>
                <a:srgbClr val="080808"/>
              </a:solidFill>
              <a:latin typeface="Calibri"/>
              <a:cs typeface="Calibri"/>
            </a:endParaRPr>
          </a:p>
          <a:p>
            <a:pPr>
              <a:buNone/>
            </a:pPr>
            <a:endParaRPr lang="en-US" sz="1300" i="1" dirty="0" smtClean="0">
              <a:solidFill>
                <a:srgbClr val="080808"/>
              </a:solidFill>
              <a:latin typeface="Calibri"/>
              <a:cs typeface="Calibri"/>
            </a:endParaRPr>
          </a:p>
          <a:p>
            <a:pPr>
              <a:buNone/>
            </a:pPr>
            <a:r>
              <a:rPr lang="en-US" sz="2000" i="1" dirty="0" smtClean="0">
                <a:solidFill>
                  <a:srgbClr val="080808"/>
                </a:solidFill>
                <a:latin typeface="Calibri"/>
                <a:cs typeface="Calibri"/>
              </a:rPr>
              <a:t>Presented by:</a:t>
            </a:r>
          </a:p>
          <a:p>
            <a:pPr>
              <a:buNone/>
            </a:pPr>
            <a:r>
              <a:rPr lang="en-US" sz="2000" i="1" dirty="0">
                <a:solidFill>
                  <a:srgbClr val="080808"/>
                </a:solidFill>
                <a:cs typeface="Calibri"/>
              </a:rPr>
              <a:t>Jordon Rosen, CPA, AEP®</a:t>
            </a:r>
          </a:p>
          <a:p>
            <a:pPr>
              <a:buNone/>
            </a:pPr>
            <a:r>
              <a:rPr lang="en-US" sz="2000" i="1" dirty="0">
                <a:solidFill>
                  <a:srgbClr val="080808"/>
                </a:solidFill>
                <a:cs typeface="Calibri"/>
              </a:rPr>
              <a:t>Director, Estate &amp; Trust Section</a:t>
            </a:r>
          </a:p>
          <a:p>
            <a:pPr>
              <a:buNone/>
            </a:pPr>
            <a:r>
              <a:rPr lang="en-US" sz="2000" i="1" dirty="0" err="1">
                <a:solidFill>
                  <a:srgbClr val="080808"/>
                </a:solidFill>
                <a:cs typeface="Calibri"/>
              </a:rPr>
              <a:t>Belfint</a:t>
            </a:r>
            <a:r>
              <a:rPr lang="en-US" sz="2000" i="1" dirty="0">
                <a:solidFill>
                  <a:srgbClr val="080808"/>
                </a:solidFill>
                <a:cs typeface="Calibri"/>
              </a:rPr>
              <a:t>, Lyons &amp; Shuman CPAs</a:t>
            </a:r>
          </a:p>
          <a:p>
            <a:pPr>
              <a:buNone/>
            </a:pPr>
            <a:r>
              <a:rPr lang="en-US" sz="2000" i="1" dirty="0">
                <a:solidFill>
                  <a:srgbClr val="080808"/>
                </a:solidFill>
                <a:cs typeface="Calibri"/>
              </a:rPr>
              <a:t>Wilmington, DE / West Chester, PA</a:t>
            </a:r>
          </a:p>
          <a:p>
            <a:pPr>
              <a:buNone/>
            </a:pPr>
            <a:r>
              <a:rPr lang="en-US" sz="2000" i="1" dirty="0">
                <a:solidFill>
                  <a:srgbClr val="080808"/>
                </a:solidFill>
                <a:cs typeface="Calibri"/>
              </a:rPr>
              <a:t>jrosen@belfint.com/302.573.3911</a:t>
            </a:r>
          </a:p>
          <a:p>
            <a:pPr>
              <a:buNone/>
            </a:pPr>
            <a:endParaRPr lang="en-US" sz="2400" i="1" dirty="0" smtClean="0">
              <a:solidFill>
                <a:srgbClr val="080808"/>
              </a:solidFill>
              <a:latin typeface="Calibri"/>
              <a:cs typeface="Calibri"/>
            </a:endParaRPr>
          </a:p>
          <a:p>
            <a:pPr>
              <a:buNone/>
            </a:pPr>
            <a:endParaRPr lang="en-US" sz="1900" dirty="0" smtClean="0">
              <a:solidFill>
                <a:srgbClr val="080808"/>
              </a:solidFill>
              <a:latin typeface="Calibri"/>
              <a:cs typeface="Calibri"/>
            </a:endParaRPr>
          </a:p>
          <a:p>
            <a:pPr>
              <a:buNone/>
            </a:pPr>
            <a:endParaRPr lang="en-US" sz="1900" dirty="0" smtClean="0">
              <a:solidFill>
                <a:srgbClr val="080808"/>
              </a:solidFill>
              <a:latin typeface="Calibri"/>
              <a:cs typeface="Calibri"/>
            </a:endParaRPr>
          </a:p>
          <a:p>
            <a:pPr>
              <a:buNone/>
            </a:pPr>
            <a:endParaRPr lang="en-US" dirty="0">
              <a:solidFill>
                <a:srgbClr val="080808"/>
              </a:solidFill>
              <a:latin typeface="Calibri"/>
              <a:cs typeface="Calibri"/>
            </a:endParaRPr>
          </a:p>
          <a:p>
            <a:pPr>
              <a:buNone/>
            </a:pPr>
            <a:endParaRPr lang="en-US" sz="3100" dirty="0" smtClean="0">
              <a:solidFill>
                <a:srgbClr val="080808"/>
              </a:solidFill>
              <a:latin typeface="Calibri"/>
              <a:cs typeface="Calibri"/>
            </a:endParaRPr>
          </a:p>
          <a:p>
            <a:endParaRPr lang="en-US" sz="3200" dirty="0" smtClean="0">
              <a:solidFill>
                <a:srgbClr val="080808"/>
              </a:solidFill>
              <a:latin typeface="Calibri"/>
              <a:cs typeface="Calibri"/>
            </a:endParaRPr>
          </a:p>
        </p:txBody>
      </p:sp>
    </p:spTree>
    <p:extLst>
      <p:ext uri="{BB962C8B-B14F-4D97-AF65-F5344CB8AC3E}">
        <p14:creationId xmlns:p14="http://schemas.microsoft.com/office/powerpoint/2010/main" val="1468359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709610" y="4606424"/>
            <a:ext cx="7772400" cy="1016152"/>
          </a:xfrm>
        </p:spPr>
        <p:txBody>
          <a:bodyPr/>
          <a:lstStyle/>
          <a:p>
            <a:pPr marL="0" indent="0">
              <a:buClr>
                <a:srgbClr val="840A4D"/>
              </a:buClr>
              <a:buNone/>
            </a:pPr>
            <a:r>
              <a:rPr lang="en-US" sz="2200" dirty="0">
                <a:solidFill>
                  <a:schemeClr val="bg1">
                    <a:lumMod val="50000"/>
                  </a:schemeClr>
                </a:solidFill>
              </a:rPr>
              <a:t>* </a:t>
            </a:r>
            <a:r>
              <a:rPr lang="en-US" sz="2200" dirty="0" smtClean="0">
                <a:solidFill>
                  <a:schemeClr val="bg1">
                    <a:lumMod val="50000"/>
                  </a:schemeClr>
                </a:solidFill>
              </a:rPr>
              <a:t>Available for future gifts/bequests</a:t>
            </a:r>
            <a:endParaRPr lang="en-US" sz="22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Applicable Exclusion Amount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graphicFrame>
        <p:nvGraphicFramePr>
          <p:cNvPr id="14" name="Content Placeholder 3"/>
          <p:cNvGraphicFramePr>
            <a:graphicFrameLocks/>
          </p:cNvGraphicFramePr>
          <p:nvPr>
            <p:extLst>
              <p:ext uri="{D42A27DB-BD31-4B8C-83A1-F6EECF244321}">
                <p14:modId xmlns:p14="http://schemas.microsoft.com/office/powerpoint/2010/main" val="629960753"/>
              </p:ext>
            </p:extLst>
          </p:nvPr>
        </p:nvGraphicFramePr>
        <p:xfrm>
          <a:off x="674255" y="1222841"/>
          <a:ext cx="7555345" cy="3139440"/>
        </p:xfrm>
        <a:graphic>
          <a:graphicData uri="http://schemas.openxmlformats.org/drawingml/2006/table">
            <a:tbl>
              <a:tblPr firstRow="1" bandRow="1"/>
              <a:tblGrid>
                <a:gridCol w="3296663"/>
                <a:gridCol w="785811"/>
                <a:gridCol w="1652589"/>
                <a:gridCol w="296283"/>
                <a:gridCol w="1523999"/>
              </a:tblGrid>
              <a:tr h="37084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en-US" sz="1600"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en-US" sz="1600" dirty="0" smtClean="0">
                          <a:solidFill>
                            <a:schemeClr val="bg1">
                              <a:lumMod val="50000"/>
                            </a:schemeClr>
                          </a:solidFill>
                        </a:rPr>
                        <a:t>H</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en-US" sz="1600" dirty="0" smtClean="0">
                          <a:solidFill>
                            <a:schemeClr val="bg1">
                              <a:lumMod val="50000"/>
                            </a:schemeClr>
                          </a:solidFill>
                        </a:rPr>
                        <a:t>W</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600" dirty="0" smtClean="0">
                          <a:solidFill>
                            <a:schemeClr val="bg1">
                              <a:lumMod val="50000"/>
                            </a:schemeClr>
                          </a:solidFill>
                        </a:rPr>
                        <a:t>Total Estate</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chemeClr val="bg1">
                            <a:lumMod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600" dirty="0" smtClean="0">
                          <a:solidFill>
                            <a:schemeClr val="bg1">
                              <a:lumMod val="50000"/>
                            </a:schemeClr>
                          </a:solidFill>
                        </a:rPr>
                        <a:t>$5,000,000</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600" dirty="0" smtClean="0">
                          <a:solidFill>
                            <a:schemeClr val="bg1">
                              <a:lumMod val="50000"/>
                            </a:schemeClr>
                          </a:solidFill>
                        </a:rPr>
                        <a:t>$5,000,000</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46438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600" dirty="0" smtClean="0">
                          <a:solidFill>
                            <a:schemeClr val="bg1">
                              <a:lumMod val="50000"/>
                            </a:schemeClr>
                          </a:solidFill>
                        </a:rPr>
                        <a:t>H’s prior</a:t>
                      </a:r>
                      <a:r>
                        <a:rPr lang="en-US" sz="1600" baseline="0" dirty="0" smtClean="0">
                          <a:solidFill>
                            <a:schemeClr val="bg1">
                              <a:lumMod val="50000"/>
                            </a:schemeClr>
                          </a:solidFill>
                        </a:rPr>
                        <a:t> taxable gifts and bequest to </a:t>
                      </a:r>
                      <a:br>
                        <a:rPr lang="en-US" sz="1600" baseline="0" dirty="0" smtClean="0">
                          <a:solidFill>
                            <a:schemeClr val="bg1">
                              <a:lumMod val="50000"/>
                            </a:schemeClr>
                          </a:solidFill>
                        </a:rPr>
                      </a:br>
                      <a:r>
                        <a:rPr lang="en-US" sz="1600" baseline="0" dirty="0" smtClean="0">
                          <a:solidFill>
                            <a:schemeClr val="bg1">
                              <a:lumMod val="50000"/>
                            </a:schemeClr>
                          </a:solidFill>
                        </a:rPr>
                        <a:t>good friend Jordon Rosen</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600" dirty="0" smtClean="0">
                          <a:solidFill>
                            <a:schemeClr val="bg1">
                              <a:lumMod val="50000"/>
                            </a:schemeClr>
                          </a:solidFill>
                        </a:rPr>
                        <a:t>(3,000,000)</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230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600" dirty="0" smtClean="0">
                          <a:solidFill>
                            <a:schemeClr val="bg1">
                              <a:lumMod val="50000"/>
                            </a:schemeClr>
                          </a:solidFill>
                        </a:rPr>
                        <a:t>2,000,000</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smtClean="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no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rPr>
                        <a:t>Bequest to surviving</a:t>
                      </a:r>
                      <a:r>
                        <a:rPr lang="en-US" sz="1600" baseline="0" dirty="0" smtClean="0">
                          <a:solidFill>
                            <a:schemeClr val="bg1">
                              <a:lumMod val="50000"/>
                            </a:schemeClr>
                          </a:solidFill>
                        </a:rPr>
                        <a:t> spouse</a:t>
                      </a:r>
                      <a:endParaRPr lang="en-US" sz="1600" dirty="0" smtClean="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600" dirty="0" smtClean="0">
                          <a:solidFill>
                            <a:schemeClr val="bg1">
                              <a:lumMod val="50000"/>
                            </a:schemeClr>
                          </a:solidFill>
                        </a:rPr>
                        <a:t>(2,000,000)</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smtClean="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600" dirty="0" smtClean="0">
                          <a:solidFill>
                            <a:schemeClr val="bg1">
                              <a:lumMod val="50000"/>
                            </a:schemeClr>
                          </a:solidFill>
                        </a:rPr>
                        <a:t>H’s taxable estate</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600" dirty="0" smtClean="0">
                          <a:solidFill>
                            <a:schemeClr val="bg1">
                              <a:lumMod val="50000"/>
                            </a:schemeClr>
                          </a:solidFill>
                        </a:rPr>
                        <a:t>$ -0-</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smtClean="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600" dirty="0" smtClean="0">
                          <a:solidFill>
                            <a:schemeClr val="bg1">
                              <a:lumMod val="50000"/>
                            </a:schemeClr>
                          </a:solidFill>
                        </a:rPr>
                        <a:t>“Ported” to surviving</a:t>
                      </a:r>
                      <a:r>
                        <a:rPr lang="en-US" sz="1600" baseline="0" dirty="0" smtClean="0">
                          <a:solidFill>
                            <a:schemeClr val="bg1">
                              <a:lumMod val="50000"/>
                            </a:schemeClr>
                          </a:solidFill>
                        </a:rPr>
                        <a:t> spouse</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rPr>
                        <a:t>2,000,000</a:t>
                      </a:r>
                    </a:p>
                  </a:txBody>
                  <a:tcPr anchor="b">
                    <a:lnL w="12700" cmpd="sng">
                      <a:solidFill>
                        <a:sysClr val="window" lastClr="FFFFFF"/>
                      </a:solidFill>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600" dirty="0" smtClean="0">
                          <a:solidFill>
                            <a:schemeClr val="bg1">
                              <a:lumMod val="50000"/>
                            </a:schemeClr>
                          </a:solidFill>
                        </a:rPr>
                        <a:t>Surviving spouse’s BEA</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91440" algn="ctr"/>
                      <a:r>
                        <a:rPr lang="en-US" sz="1600" dirty="0" smtClean="0">
                          <a:solidFill>
                            <a:schemeClr val="bg1">
                              <a:lumMod val="50000"/>
                            </a:schemeClr>
                          </a:solidFill>
                        </a:rPr>
                        <a:t>$7,000,000*</a:t>
                      </a:r>
                      <a:endParaRPr lang="en-US"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25723410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0" indent="0">
              <a:buClr>
                <a:srgbClr val="840A4D"/>
              </a:buClr>
              <a:buNone/>
            </a:pPr>
            <a:r>
              <a:rPr lang="en-US" dirty="0">
                <a:solidFill>
                  <a:schemeClr val="bg1">
                    <a:lumMod val="50000"/>
                  </a:schemeClr>
                </a:solidFill>
              </a:rPr>
              <a:t>No provision in law to “port” unused GST exemption</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Generation Skipping Transfer Tax (GSTT)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3" name="Picture 5" descr="GEN13.jpg (800×5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578" y="2305242"/>
            <a:ext cx="478564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563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buClr>
                <a:srgbClr val="840A4D"/>
              </a:buClr>
            </a:pPr>
            <a:r>
              <a:rPr lang="en-US" sz="2200" dirty="0" smtClean="0">
                <a:solidFill>
                  <a:schemeClr val="bg1">
                    <a:lumMod val="50000"/>
                  </a:schemeClr>
                </a:solidFill>
              </a:rPr>
              <a:t>Not </a:t>
            </a:r>
            <a:r>
              <a:rPr lang="en-US" sz="2200" dirty="0">
                <a:solidFill>
                  <a:schemeClr val="bg1">
                    <a:lumMod val="50000"/>
                  </a:schemeClr>
                </a:solidFill>
              </a:rPr>
              <a:t>an affirmative election. A deemed election is made if a timely and complete 706 is filed with DSUE and there is a surviving spouse</a:t>
            </a:r>
          </a:p>
          <a:p>
            <a:pPr marL="228600" indent="-228600">
              <a:buClr>
                <a:srgbClr val="840A4D"/>
              </a:buClr>
            </a:pPr>
            <a:r>
              <a:rPr lang="en-US" sz="2200" dirty="0">
                <a:solidFill>
                  <a:schemeClr val="bg1">
                    <a:lumMod val="50000"/>
                  </a:schemeClr>
                </a:solidFill>
              </a:rPr>
              <a:t>Election is made by the executor (Form 706, Part 6)</a:t>
            </a:r>
          </a:p>
          <a:p>
            <a:pPr marL="228600" indent="-228600">
              <a:buClr>
                <a:srgbClr val="840A4D"/>
              </a:buClr>
            </a:pPr>
            <a:r>
              <a:rPr lang="en-US" sz="2200" dirty="0">
                <a:solidFill>
                  <a:schemeClr val="bg1">
                    <a:lumMod val="50000"/>
                  </a:schemeClr>
                </a:solidFill>
              </a:rPr>
              <a:t>Not available to a non-resident surviving spouse who is not a U.S. citizen, except to the extent allowable by treaty with his or her country</a:t>
            </a:r>
          </a:p>
          <a:p>
            <a:pPr marL="228600" indent="-228600">
              <a:buClr>
                <a:srgbClr val="840A4D"/>
              </a:buClr>
            </a:pPr>
            <a:r>
              <a:rPr lang="en-US" sz="2200" dirty="0">
                <a:solidFill>
                  <a:schemeClr val="bg1">
                    <a:lumMod val="50000"/>
                  </a:schemeClr>
                </a:solidFill>
              </a:rPr>
              <a:t>Assets transferred to a QDOT – calculation is preliminary (Form 706, Part 6, Section B)</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Making the Portability Election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1913595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buClr>
                <a:srgbClr val="840A4D"/>
              </a:buClr>
            </a:pPr>
            <a:r>
              <a:rPr lang="en-US" sz="2200" dirty="0">
                <a:solidFill>
                  <a:schemeClr val="bg1">
                    <a:lumMod val="50000"/>
                  </a:schemeClr>
                </a:solidFill>
              </a:rPr>
              <a:t>Election is effective as of date of death</a:t>
            </a:r>
          </a:p>
          <a:p>
            <a:pPr marL="228600" indent="-228600">
              <a:buClr>
                <a:srgbClr val="840A4D"/>
              </a:buClr>
            </a:pPr>
            <a:r>
              <a:rPr lang="en-US" sz="2200" dirty="0">
                <a:solidFill>
                  <a:schemeClr val="bg1">
                    <a:lumMod val="50000"/>
                  </a:schemeClr>
                </a:solidFill>
              </a:rPr>
              <a:t>Election is irrevocable as of the due date of </a:t>
            </a:r>
            <a:br>
              <a:rPr lang="en-US" sz="2200" dirty="0">
                <a:solidFill>
                  <a:schemeClr val="bg1">
                    <a:lumMod val="50000"/>
                  </a:schemeClr>
                </a:solidFill>
              </a:rPr>
            </a:br>
            <a:r>
              <a:rPr lang="en-US" sz="2200" dirty="0">
                <a:solidFill>
                  <a:schemeClr val="bg1">
                    <a:lumMod val="50000"/>
                  </a:schemeClr>
                </a:solidFill>
              </a:rPr>
              <a:t>Form 706</a:t>
            </a:r>
          </a:p>
          <a:p>
            <a:pPr marL="228600" indent="-228600">
              <a:buClr>
                <a:srgbClr val="840A4D"/>
              </a:buClr>
            </a:pPr>
            <a:r>
              <a:rPr lang="en-US" sz="2200" dirty="0">
                <a:solidFill>
                  <a:schemeClr val="bg1">
                    <a:lumMod val="50000"/>
                  </a:schemeClr>
                </a:solidFill>
              </a:rPr>
              <a:t>Uncertainty of exact amount of DSUE when filing the estate tax return where the election is (deemed) made, does not negate the election; only the amount of the DSUE will change.</a:t>
            </a:r>
          </a:p>
          <a:p>
            <a:pPr marL="228600" indent="-228600">
              <a:buClr>
                <a:srgbClr val="840A4D"/>
              </a:buClr>
            </a:pPr>
            <a:r>
              <a:rPr lang="en-US" sz="2200" dirty="0">
                <a:solidFill>
                  <a:schemeClr val="bg1">
                    <a:lumMod val="50000"/>
                  </a:schemeClr>
                </a:solidFill>
              </a:rPr>
              <a:t>SOL is extended with regard to the determination of the DSUE amount until the expiration of the SOL of the surviving spouse’s estate.</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Making the Portability Election – </a:t>
            </a:r>
            <a:r>
              <a:rPr lang="en-US" sz="3200" dirty="0" smtClean="0">
                <a:solidFill>
                  <a:srgbClr val="8C0945"/>
                </a:solidFill>
                <a:effectLst>
                  <a:outerShdw blurRad="50000" dist="30000" dir="5400000" algn="tl" rotWithShape="0">
                    <a:srgbClr val="000000">
                      <a:alpha val="30000"/>
                    </a:srgbClr>
                  </a:outerShdw>
                </a:effectLst>
              </a:rPr>
              <a:t>Continued</a:t>
            </a:r>
            <a:endParaRPr lang="en-US" sz="3200" dirty="0">
              <a:solidFill>
                <a:srgbClr val="8C0945"/>
              </a:solidFill>
              <a:effectLst>
                <a:outerShdw blurRad="50000" dist="30000" dir="5400000" algn="tl" rotWithShape="0">
                  <a:srgbClr val="000000">
                    <a:alpha val="30000"/>
                  </a:srgbClr>
                </a:outerShdw>
              </a:effectLs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1866180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spcBef>
                <a:spcPts val="500"/>
              </a:spcBef>
              <a:spcAft>
                <a:spcPts val="300"/>
              </a:spcAft>
              <a:buClr>
                <a:srgbClr val="840A4D"/>
              </a:buClr>
            </a:pPr>
            <a:r>
              <a:rPr lang="en-US" sz="2200" dirty="0">
                <a:solidFill>
                  <a:schemeClr val="bg1">
                    <a:lumMod val="50000"/>
                  </a:schemeClr>
                </a:solidFill>
              </a:rPr>
              <a:t>Complete and properly prepared in accordance with instructions and regulations</a:t>
            </a:r>
          </a:p>
          <a:p>
            <a:pPr marL="228600" indent="-228600">
              <a:spcBef>
                <a:spcPts val="500"/>
              </a:spcBef>
              <a:spcAft>
                <a:spcPts val="300"/>
              </a:spcAft>
              <a:buClr>
                <a:srgbClr val="840A4D"/>
              </a:buClr>
            </a:pPr>
            <a:r>
              <a:rPr lang="en-US" sz="2200" dirty="0">
                <a:solidFill>
                  <a:schemeClr val="bg1">
                    <a:lumMod val="50000"/>
                  </a:schemeClr>
                </a:solidFill>
              </a:rPr>
              <a:t>Reporting values on Form 706 that is not otherwise required to be filed</a:t>
            </a:r>
          </a:p>
          <a:p>
            <a:pPr marL="548640" lvl="1" indent="-274320">
              <a:spcBef>
                <a:spcPts val="500"/>
              </a:spcBef>
              <a:spcAft>
                <a:spcPts val="300"/>
              </a:spcAft>
              <a:buClr>
                <a:srgbClr val="840A4D"/>
              </a:buClr>
              <a:buSzPct val="70000"/>
              <a:buFont typeface="Courier New" panose="02070309020205020404" pitchFamily="49" charset="0"/>
              <a:buChar char="o"/>
            </a:pPr>
            <a:r>
              <a:rPr lang="en-US" sz="2200" dirty="0">
                <a:solidFill>
                  <a:schemeClr val="bg1">
                    <a:lumMod val="50000"/>
                  </a:schemeClr>
                </a:solidFill>
              </a:rPr>
              <a:t>Property subject to marital or charitable </a:t>
            </a:r>
            <a:r>
              <a:rPr lang="en-US" sz="2200" dirty="0" smtClean="0">
                <a:solidFill>
                  <a:schemeClr val="bg1">
                    <a:lumMod val="50000"/>
                  </a:schemeClr>
                </a:solidFill>
              </a:rPr>
              <a:t>deduction – </a:t>
            </a:r>
            <a:r>
              <a:rPr lang="en-US" sz="2200" dirty="0">
                <a:solidFill>
                  <a:schemeClr val="bg1">
                    <a:lumMod val="50000"/>
                  </a:schemeClr>
                </a:solidFill>
              </a:rPr>
              <a:t/>
            </a:r>
            <a:br>
              <a:rPr lang="en-US" sz="2200" dirty="0">
                <a:solidFill>
                  <a:schemeClr val="bg1">
                    <a:lumMod val="50000"/>
                  </a:schemeClr>
                </a:solidFill>
              </a:rPr>
            </a:br>
            <a:r>
              <a:rPr lang="en-US" sz="2200" dirty="0">
                <a:solidFill>
                  <a:schemeClr val="bg1">
                    <a:lumMod val="50000"/>
                  </a:schemeClr>
                </a:solidFill>
              </a:rPr>
              <a:t>only need to report</a:t>
            </a:r>
          </a:p>
          <a:p>
            <a:pPr marL="1085850" lvl="2" indent="-285750">
              <a:spcBef>
                <a:spcPts val="500"/>
              </a:spcBef>
              <a:spcAft>
                <a:spcPts val="300"/>
              </a:spcAft>
              <a:buClr>
                <a:srgbClr val="840A4D"/>
              </a:buClr>
              <a:buSzPct val="70000"/>
              <a:buFont typeface="Wingdings" panose="05000000000000000000" pitchFamily="2" charset="2"/>
              <a:buChar char="§"/>
            </a:pPr>
            <a:r>
              <a:rPr lang="en-US" sz="2200" dirty="0" smtClean="0">
                <a:solidFill>
                  <a:schemeClr val="bg1">
                    <a:lumMod val="50000"/>
                  </a:schemeClr>
                </a:solidFill>
              </a:rPr>
              <a:t>Description</a:t>
            </a:r>
          </a:p>
          <a:p>
            <a:pPr marL="1085850" lvl="2" indent="-285750">
              <a:spcBef>
                <a:spcPts val="500"/>
              </a:spcBef>
              <a:spcAft>
                <a:spcPts val="300"/>
              </a:spcAft>
              <a:buClr>
                <a:srgbClr val="840A4D"/>
              </a:buClr>
              <a:buSzPct val="70000"/>
              <a:buFont typeface="Wingdings" panose="05000000000000000000" pitchFamily="2" charset="2"/>
              <a:buChar char="§"/>
            </a:pPr>
            <a:r>
              <a:rPr lang="en-US" sz="2200" dirty="0" smtClean="0">
                <a:solidFill>
                  <a:schemeClr val="bg1">
                    <a:lumMod val="50000"/>
                  </a:schemeClr>
                </a:solidFill>
              </a:rPr>
              <a:t>Ownership</a:t>
            </a:r>
          </a:p>
          <a:p>
            <a:pPr marL="1085850" lvl="2" indent="-285750">
              <a:spcBef>
                <a:spcPts val="500"/>
              </a:spcBef>
              <a:spcAft>
                <a:spcPts val="300"/>
              </a:spcAft>
              <a:buClr>
                <a:srgbClr val="840A4D"/>
              </a:buClr>
              <a:buSzPct val="70000"/>
              <a:buFont typeface="Wingdings" panose="05000000000000000000" pitchFamily="2" charset="2"/>
              <a:buChar char="§"/>
            </a:pPr>
            <a:r>
              <a:rPr lang="en-US" sz="2200" dirty="0" smtClean="0">
                <a:solidFill>
                  <a:schemeClr val="bg1">
                    <a:lumMod val="50000"/>
                  </a:schemeClr>
                </a:solidFill>
              </a:rPr>
              <a:t>Beneficiary</a:t>
            </a:r>
            <a:endParaRPr lang="en-US" sz="2200" dirty="0">
              <a:solidFill>
                <a:schemeClr val="bg1">
                  <a:lumMod val="50000"/>
                </a:schemeClr>
              </a:solidFill>
            </a:endParaRPr>
          </a:p>
          <a:p>
            <a:pPr marL="1085850" lvl="2" indent="-285750">
              <a:spcBef>
                <a:spcPts val="500"/>
              </a:spcBef>
              <a:spcAft>
                <a:spcPts val="300"/>
              </a:spcAft>
              <a:buClr>
                <a:srgbClr val="840A4D"/>
              </a:buClr>
              <a:buSzPct val="70000"/>
              <a:buFont typeface="Wingdings" panose="05000000000000000000" pitchFamily="2" charset="2"/>
              <a:buChar char="§"/>
            </a:pPr>
            <a:r>
              <a:rPr lang="en-US" sz="2200" dirty="0">
                <a:solidFill>
                  <a:schemeClr val="bg1">
                    <a:lumMod val="50000"/>
                  </a:schemeClr>
                </a:solidFill>
              </a:rPr>
              <a:t>Information to establish right of estate </a:t>
            </a:r>
            <a:br>
              <a:rPr lang="en-US" sz="2200" dirty="0">
                <a:solidFill>
                  <a:schemeClr val="bg1">
                    <a:lumMod val="50000"/>
                  </a:schemeClr>
                </a:solidFill>
              </a:rPr>
            </a:br>
            <a:r>
              <a:rPr lang="en-US" sz="2200" dirty="0">
                <a:solidFill>
                  <a:schemeClr val="bg1">
                    <a:lumMod val="50000"/>
                  </a:schemeClr>
                </a:solidFill>
              </a:rPr>
              <a:t>to the deduction</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Requirements of Return When Making Election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1419994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12192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498402"/>
            <a:ext cx="7772400" cy="4521353"/>
          </a:xfrm>
        </p:spPr>
        <p:txBody>
          <a:bodyPr/>
          <a:lstStyle/>
          <a:p>
            <a:pPr marL="228600" indent="-228600">
              <a:spcBef>
                <a:spcPts val="500"/>
              </a:spcBef>
              <a:buClr>
                <a:srgbClr val="840A4D"/>
              </a:buClr>
            </a:pPr>
            <a:r>
              <a:rPr lang="en-US" sz="2200" dirty="0">
                <a:solidFill>
                  <a:schemeClr val="bg1">
                    <a:lumMod val="50000"/>
                  </a:schemeClr>
                </a:solidFill>
              </a:rPr>
              <a:t>Rule does not apply to property if</a:t>
            </a:r>
          </a:p>
          <a:p>
            <a:pPr marL="548640" lvl="1" indent="-274320">
              <a:spcBef>
                <a:spcPts val="500"/>
              </a:spcBef>
              <a:spcAft>
                <a:spcPts val="300"/>
              </a:spcAft>
              <a:buClr>
                <a:srgbClr val="840A4D"/>
              </a:buClr>
              <a:buSzPct val="70000"/>
              <a:buFont typeface="Courier New" panose="02070309020205020404" pitchFamily="49" charset="0"/>
              <a:buChar char="o"/>
            </a:pPr>
            <a:r>
              <a:rPr lang="en-US" sz="2200" dirty="0">
                <a:solidFill>
                  <a:schemeClr val="bg1">
                    <a:lumMod val="50000"/>
                  </a:schemeClr>
                </a:solidFill>
              </a:rPr>
              <a:t>Value needed to determine value passing to another recipient</a:t>
            </a:r>
          </a:p>
          <a:p>
            <a:pPr marL="548640" lvl="1" indent="-274320">
              <a:spcBef>
                <a:spcPts val="500"/>
              </a:spcBef>
              <a:spcAft>
                <a:spcPts val="300"/>
              </a:spcAft>
              <a:buClr>
                <a:srgbClr val="840A4D"/>
              </a:buClr>
              <a:buSzPct val="70000"/>
              <a:buFont typeface="Courier New" panose="02070309020205020404" pitchFamily="49" charset="0"/>
              <a:buChar char="o"/>
            </a:pPr>
            <a:r>
              <a:rPr lang="en-US" sz="2200" dirty="0">
                <a:solidFill>
                  <a:schemeClr val="bg1">
                    <a:lumMod val="50000"/>
                  </a:schemeClr>
                </a:solidFill>
              </a:rPr>
              <a:t>Value needed to determine eligibility under </a:t>
            </a:r>
            <a:br>
              <a:rPr lang="en-US" sz="2200" dirty="0">
                <a:solidFill>
                  <a:schemeClr val="bg1">
                    <a:lumMod val="50000"/>
                  </a:schemeClr>
                </a:solidFill>
              </a:rPr>
            </a:br>
            <a:r>
              <a:rPr lang="en-US" sz="2200" dirty="0">
                <a:solidFill>
                  <a:schemeClr val="bg1">
                    <a:lumMod val="50000"/>
                  </a:schemeClr>
                </a:solidFill>
              </a:rPr>
              <a:t>Section 2032 (alternate valuation), 2032A (farm valuation), </a:t>
            </a:r>
            <a:br>
              <a:rPr lang="en-US" sz="2200" dirty="0">
                <a:solidFill>
                  <a:schemeClr val="bg1">
                    <a:lumMod val="50000"/>
                  </a:schemeClr>
                </a:solidFill>
              </a:rPr>
            </a:br>
            <a:r>
              <a:rPr lang="en-US" sz="2200" dirty="0">
                <a:solidFill>
                  <a:schemeClr val="bg1">
                    <a:lumMod val="50000"/>
                  </a:schemeClr>
                </a:solidFill>
              </a:rPr>
              <a:t>or Section 6166 (extension of time to pay tax)</a:t>
            </a:r>
          </a:p>
          <a:p>
            <a:pPr marL="548640" lvl="1" indent="-274320">
              <a:spcBef>
                <a:spcPts val="500"/>
              </a:spcBef>
              <a:spcAft>
                <a:spcPts val="300"/>
              </a:spcAft>
              <a:buClr>
                <a:srgbClr val="840A4D"/>
              </a:buClr>
              <a:buSzPct val="70000"/>
              <a:buFont typeface="Courier New" panose="02070309020205020404" pitchFamily="49" charset="0"/>
              <a:buChar char="o"/>
            </a:pPr>
            <a:r>
              <a:rPr lang="en-US" sz="2200" dirty="0">
                <a:solidFill>
                  <a:schemeClr val="bg1">
                    <a:lumMod val="50000"/>
                  </a:schemeClr>
                </a:solidFill>
              </a:rPr>
              <a:t>Less than the entire interest in the property is marital or charitable deduction property</a:t>
            </a:r>
          </a:p>
          <a:p>
            <a:pPr marL="548640" lvl="1" indent="-274320">
              <a:spcBef>
                <a:spcPts val="500"/>
              </a:spcBef>
              <a:spcAft>
                <a:spcPts val="300"/>
              </a:spcAft>
              <a:buClr>
                <a:srgbClr val="840A4D"/>
              </a:buClr>
              <a:buSzPct val="70000"/>
              <a:buFont typeface="Courier New" panose="02070309020205020404" pitchFamily="49" charset="0"/>
              <a:buChar char="o"/>
            </a:pPr>
            <a:r>
              <a:rPr lang="en-US" sz="2200" dirty="0">
                <a:solidFill>
                  <a:schemeClr val="bg1">
                    <a:lumMod val="50000"/>
                  </a:schemeClr>
                </a:solidFill>
              </a:rPr>
              <a:t>A partial disclaimer or partial QTIP election is made with respect to property which is marital or charitable deduction property</a:t>
            </a:r>
          </a:p>
          <a:p>
            <a:pPr marL="457200" lvl="1" indent="0">
              <a:buClr>
                <a:srgbClr val="840A4D"/>
              </a:buClr>
              <a:buNone/>
            </a:pPr>
            <a:endParaRPr lang="en-US" dirty="0"/>
          </a:p>
        </p:txBody>
      </p:sp>
      <p:sp>
        <p:nvSpPr>
          <p:cNvPr id="16" name="Title 45"/>
          <p:cNvSpPr txBox="1">
            <a:spLocks/>
          </p:cNvSpPr>
          <p:nvPr/>
        </p:nvSpPr>
        <p:spPr>
          <a:xfrm>
            <a:off x="352424" y="355635"/>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Requirements of Return When Making Election – </a:t>
            </a:r>
            <a:r>
              <a:rPr lang="en-US" sz="3200" dirty="0" smtClean="0">
                <a:solidFill>
                  <a:srgbClr val="8C0945"/>
                </a:solidFill>
                <a:effectLst>
                  <a:outerShdw blurRad="50000" dist="30000" dir="5400000" algn="tl" rotWithShape="0">
                    <a:srgbClr val="000000">
                      <a:alpha val="30000"/>
                    </a:srgbClr>
                  </a:outerShdw>
                </a:effectLst>
              </a:rPr>
              <a:t>Continued</a:t>
            </a:r>
            <a:endParaRPr lang="en-US" sz="3200" dirty="0">
              <a:solidFill>
                <a:srgbClr val="8C0945"/>
              </a:solidFill>
              <a:effectLst>
                <a:outerShdw blurRad="50000" dist="30000" dir="5400000" algn="tl" rotWithShape="0">
                  <a:srgbClr val="000000">
                    <a:alpha val="30000"/>
                  </a:srgbClr>
                </a:outerShdw>
              </a:effectLs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5286172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spcBef>
                <a:spcPts val="500"/>
              </a:spcBef>
              <a:spcAft>
                <a:spcPts val="300"/>
              </a:spcAft>
              <a:buClr>
                <a:srgbClr val="840A4D"/>
              </a:buClr>
            </a:pPr>
            <a:r>
              <a:rPr lang="en-US" sz="2200" dirty="0">
                <a:solidFill>
                  <a:schemeClr val="bg1">
                    <a:lumMod val="50000"/>
                  </a:schemeClr>
                </a:solidFill>
              </a:rPr>
              <a:t>If executor exercises due diligence to estimate FMV of the gross estate</a:t>
            </a:r>
          </a:p>
          <a:p>
            <a:pPr marL="228600" indent="-228600">
              <a:spcBef>
                <a:spcPts val="500"/>
              </a:spcBef>
              <a:spcAft>
                <a:spcPts val="300"/>
              </a:spcAft>
              <a:buClr>
                <a:srgbClr val="840A4D"/>
              </a:buClr>
            </a:pPr>
            <a:r>
              <a:rPr lang="en-US" sz="2200" dirty="0">
                <a:solidFill>
                  <a:schemeClr val="bg1">
                    <a:lumMod val="50000"/>
                  </a:schemeClr>
                </a:solidFill>
              </a:rPr>
              <a:t>Executor (under current regulations) can include his/her best estimate rounded to the nearest $250,000</a:t>
            </a:r>
          </a:p>
          <a:p>
            <a:pPr marL="228600" indent="-228600">
              <a:spcBef>
                <a:spcPts val="500"/>
              </a:spcBef>
              <a:spcAft>
                <a:spcPts val="300"/>
              </a:spcAft>
              <a:buClr>
                <a:srgbClr val="840A4D"/>
              </a:buClr>
            </a:pPr>
            <a:r>
              <a:rPr lang="en-US" sz="2200" dirty="0">
                <a:solidFill>
                  <a:schemeClr val="bg1">
                    <a:lumMod val="50000"/>
                  </a:schemeClr>
                </a:solidFill>
              </a:rPr>
              <a:t>Signed under penalties of perjury </a:t>
            </a:r>
          </a:p>
          <a:p>
            <a:pPr marL="228600" indent="-228600">
              <a:spcBef>
                <a:spcPts val="500"/>
              </a:spcBef>
              <a:spcAft>
                <a:spcPts val="300"/>
              </a:spcAft>
              <a:buClr>
                <a:srgbClr val="840A4D"/>
              </a:buClr>
            </a:pPr>
            <a:r>
              <a:rPr lang="en-US" sz="2200" dirty="0">
                <a:solidFill>
                  <a:schemeClr val="bg1">
                    <a:lumMod val="50000"/>
                  </a:schemeClr>
                </a:solidFill>
              </a:rPr>
              <a:t>Will be considered a complete and properly filed return</a:t>
            </a:r>
          </a:p>
          <a:p>
            <a:pPr marL="457200" lvl="1" indent="0">
              <a:buClr>
                <a:srgbClr val="840A4D"/>
              </a:buClr>
              <a:buNone/>
            </a:pPr>
            <a:endParaRPr lang="en-US" sz="2200" dirty="0"/>
          </a:p>
          <a:p>
            <a:pPr marL="0" lvl="1" indent="0">
              <a:buClr>
                <a:srgbClr val="840A4D"/>
              </a:buClr>
              <a:buNone/>
            </a:pPr>
            <a:r>
              <a:rPr lang="en-US" sz="2200" b="1" dirty="0">
                <a:solidFill>
                  <a:schemeClr val="bg1">
                    <a:lumMod val="50000"/>
                  </a:schemeClr>
                </a:solidFill>
                <a:ea typeface="ＭＳ Ｐゴシック" pitchFamily="-64" charset="-128"/>
              </a:rPr>
              <a:t>Regulation Section 20.2010-2T(a)(7)</a:t>
            </a:r>
          </a:p>
          <a:p>
            <a:pPr marL="457200" lvl="1" indent="0">
              <a:buClr>
                <a:srgbClr val="840A4D"/>
              </a:buClr>
              <a:buNone/>
            </a:pPr>
            <a:endParaRPr lang="en-US" dirty="0" smtClean="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Statement Required on Form 706</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5285534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2406" y="12192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4794" y="1524597"/>
            <a:ext cx="7772400" cy="4521353"/>
          </a:xfrm>
        </p:spPr>
        <p:txBody>
          <a:bodyPr/>
          <a:lstStyle/>
          <a:p>
            <a:pPr marL="228600" indent="-228600">
              <a:spcBef>
                <a:spcPts val="500"/>
              </a:spcBef>
              <a:spcAft>
                <a:spcPts val="300"/>
              </a:spcAft>
              <a:buClr>
                <a:srgbClr val="840A4D"/>
              </a:buClr>
            </a:pPr>
            <a:r>
              <a:rPr lang="en-US" sz="2200" dirty="0">
                <a:solidFill>
                  <a:schemeClr val="bg1">
                    <a:lumMod val="50000"/>
                  </a:schemeClr>
                </a:solidFill>
              </a:rPr>
              <a:t>Duly appointed executor or administrator of the estate</a:t>
            </a:r>
          </a:p>
          <a:p>
            <a:pPr marL="228600" indent="-228600">
              <a:spcBef>
                <a:spcPts val="500"/>
              </a:spcBef>
              <a:spcAft>
                <a:spcPts val="300"/>
              </a:spcAft>
              <a:buClr>
                <a:srgbClr val="840A4D"/>
              </a:buClr>
            </a:pPr>
            <a:r>
              <a:rPr lang="en-US" sz="2200" dirty="0">
                <a:solidFill>
                  <a:schemeClr val="bg1">
                    <a:lumMod val="50000"/>
                  </a:schemeClr>
                </a:solidFill>
              </a:rPr>
              <a:t>If no duly appointed executor – a non-duly appointed executor in actual or constructive possession of any property of the decedent</a:t>
            </a:r>
          </a:p>
          <a:p>
            <a:pPr marL="228600" indent="-228600">
              <a:spcBef>
                <a:spcPts val="500"/>
              </a:spcBef>
              <a:spcAft>
                <a:spcPts val="300"/>
              </a:spcAft>
              <a:buClr>
                <a:srgbClr val="840A4D"/>
              </a:buClr>
            </a:pPr>
            <a:r>
              <a:rPr lang="en-US" sz="2200" dirty="0">
                <a:solidFill>
                  <a:schemeClr val="bg1">
                    <a:lumMod val="50000"/>
                  </a:schemeClr>
                </a:solidFill>
              </a:rPr>
              <a:t>Portability election made by a non-appointed executor cannot be superseded by a contrary election by another non-appointed executor of the same estate</a:t>
            </a:r>
          </a:p>
          <a:p>
            <a:pPr marL="228600" indent="-228600">
              <a:spcBef>
                <a:spcPts val="500"/>
              </a:spcBef>
              <a:spcAft>
                <a:spcPts val="300"/>
              </a:spcAft>
              <a:buClr>
                <a:srgbClr val="840A4D"/>
              </a:buClr>
            </a:pPr>
            <a:r>
              <a:rPr lang="en-US" sz="2200" dirty="0">
                <a:solidFill>
                  <a:schemeClr val="bg1">
                    <a:lumMod val="50000"/>
                  </a:schemeClr>
                </a:solidFill>
              </a:rPr>
              <a:t>What if executor and surviving spouse do not agree?</a:t>
            </a:r>
          </a:p>
          <a:p>
            <a:pPr marL="457200" lvl="1" indent="0">
              <a:buClr>
                <a:srgbClr val="840A4D"/>
              </a:buClr>
              <a:buNone/>
            </a:pPr>
            <a:endParaRPr lang="en-US" dirty="0"/>
          </a:p>
          <a:p>
            <a:pPr marL="457200" lvl="1" indent="0">
              <a:buClr>
                <a:srgbClr val="840A4D"/>
              </a:buClr>
              <a:buNone/>
            </a:pPr>
            <a:endParaRPr lang="en-US" dirty="0" smtClean="0"/>
          </a:p>
        </p:txBody>
      </p:sp>
      <p:sp>
        <p:nvSpPr>
          <p:cNvPr id="16" name="Title 45"/>
          <p:cNvSpPr txBox="1">
            <a:spLocks/>
          </p:cNvSpPr>
          <p:nvPr/>
        </p:nvSpPr>
        <p:spPr>
          <a:xfrm>
            <a:off x="352424" y="353969"/>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Who is Permitted to Make (or opt-</a:t>
            </a:r>
            <a:r>
              <a:rPr lang="en-US" sz="3200" dirty="0" err="1">
                <a:solidFill>
                  <a:srgbClr val="8C0945"/>
                </a:solidFill>
                <a:effectLst>
                  <a:outerShdw blurRad="50000" dist="30000" dir="5400000" algn="tl" rotWithShape="0">
                    <a:srgbClr val="000000">
                      <a:alpha val="30000"/>
                    </a:srgbClr>
                  </a:outerShdw>
                </a:effectLst>
              </a:rPr>
              <a:t>out-of</a:t>
            </a:r>
            <a:r>
              <a:rPr lang="en-US" sz="3200" dirty="0">
                <a:solidFill>
                  <a:srgbClr val="8C0945"/>
                </a:solidFill>
                <a:effectLst>
                  <a:outerShdw blurRad="50000" dist="30000" dir="5400000" algn="tl" rotWithShape="0">
                    <a:srgbClr val="000000">
                      <a:alpha val="30000"/>
                    </a:srgbClr>
                  </a:outerShdw>
                </a:effectLst>
              </a:rPr>
              <a:t>) the Election?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839688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edia.lifehealthpro.com/lifehealthpro/article/2012/02/22/small-estate-crop-600x3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5" y="9525"/>
            <a:ext cx="936403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228600" y="1228725"/>
            <a:ext cx="4986338" cy="5334000"/>
          </a:xfrm>
          <a:prstGeom prst="rect">
            <a:avLst/>
          </a:prstGeom>
        </p:spPr>
        <p:txBody>
          <a:bodyPr>
            <a:normAutofit/>
          </a:bodyPr>
          <a:lstStyle/>
          <a:p>
            <a:pPr marL="82296" lvl="1">
              <a:lnSpc>
                <a:spcPct val="90000"/>
              </a:lnSpc>
              <a:spcBef>
                <a:spcPts val="300"/>
              </a:spcBef>
              <a:spcAft>
                <a:spcPts val="1000"/>
              </a:spcAft>
              <a:buClr>
                <a:srgbClr val="8C0945"/>
              </a:buClr>
              <a:buSzPct val="80000"/>
              <a:defRPr/>
            </a:pPr>
            <a:r>
              <a:rPr lang="en-US" sz="2000" dirty="0" smtClean="0">
                <a:solidFill>
                  <a:schemeClr val="bg1"/>
                </a:solidFill>
                <a:latin typeface="Calibri" pitchFamily="34" charset="0"/>
                <a:cs typeface="Calibri" pitchFamily="34" charset="0"/>
              </a:rPr>
              <a:t>Allowed </a:t>
            </a:r>
            <a:r>
              <a:rPr lang="en-US" sz="2000" dirty="0">
                <a:solidFill>
                  <a:schemeClr val="bg1"/>
                </a:solidFill>
                <a:latin typeface="Calibri" pitchFamily="34" charset="0"/>
                <a:cs typeface="Calibri" pitchFamily="34" charset="0"/>
              </a:rPr>
              <a:t>small estates of pre-2014 decedents where a Federal estate tax return was not otherwise required to be filed, to make a late portability election if the estate return was filed by December 31, 2014</a:t>
            </a:r>
          </a:p>
          <a:p>
            <a:pPr marL="82296" lvl="1">
              <a:lnSpc>
                <a:spcPct val="90000"/>
              </a:lnSpc>
              <a:spcBef>
                <a:spcPts val="300"/>
              </a:spcBef>
              <a:spcAft>
                <a:spcPts val="10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5" name="Title 1"/>
          <p:cNvSpPr txBox="1">
            <a:spLocks/>
          </p:cNvSpPr>
          <p:nvPr/>
        </p:nvSpPr>
        <p:spPr>
          <a:xfrm>
            <a:off x="135730" y="304800"/>
            <a:ext cx="5867401" cy="838200"/>
          </a:xfrm>
          <a:prstGeom prst="rect">
            <a:avLst/>
          </a:prstGeom>
        </p:spPr>
        <p:txBody>
          <a:bodyPr>
            <a:noAutofit/>
          </a:bodyPr>
          <a:lstStyle/>
          <a:p>
            <a:pPr lvl="0">
              <a:spcBef>
                <a:spcPct val="0"/>
              </a:spcBef>
              <a:defRPr/>
            </a:pPr>
            <a:r>
              <a:rPr lang="en-US" sz="2400" b="1" dirty="0">
                <a:solidFill>
                  <a:srgbClr val="B498A0"/>
                </a:solidFill>
                <a:effectLst>
                  <a:outerShdw blurRad="50000" dist="30000" dir="5400000" algn="tl" rotWithShape="0">
                    <a:srgbClr val="000000">
                      <a:alpha val="30000"/>
                    </a:srgbClr>
                  </a:outerShdw>
                </a:effectLst>
                <a:latin typeface="+mj-lt"/>
                <a:ea typeface="+mj-ea"/>
                <a:cs typeface="+mj-cs"/>
              </a:rPr>
              <a:t>Rev. Proc. 2014-18 – Deadline for portability for </a:t>
            </a:r>
            <a:r>
              <a:rPr lang="en-US" sz="2400" b="1" dirty="0" smtClean="0">
                <a:solidFill>
                  <a:srgbClr val="B498A0"/>
                </a:solidFill>
                <a:effectLst>
                  <a:outerShdw blurRad="50000" dist="30000" dir="5400000" algn="tl" rotWithShape="0">
                    <a:srgbClr val="000000">
                      <a:alpha val="30000"/>
                    </a:srgbClr>
                  </a:outerShdw>
                </a:effectLst>
                <a:latin typeface="+mj-lt"/>
                <a:ea typeface="+mj-ea"/>
                <a:cs typeface="+mj-cs"/>
              </a:rPr>
              <a:t>small </a:t>
            </a:r>
            <a:r>
              <a:rPr lang="en-US" sz="2400" b="1" dirty="0">
                <a:solidFill>
                  <a:srgbClr val="B498A0"/>
                </a:solidFill>
                <a:effectLst>
                  <a:outerShdw blurRad="50000" dist="30000" dir="5400000" algn="tl" rotWithShape="0">
                    <a:srgbClr val="000000">
                      <a:alpha val="30000"/>
                    </a:srgbClr>
                  </a:outerShdw>
                </a:effectLst>
                <a:latin typeface="+mj-lt"/>
                <a:ea typeface="+mj-ea"/>
                <a:cs typeface="+mj-cs"/>
              </a:rPr>
              <a:t>estates of pre-2014 decedents:</a:t>
            </a:r>
            <a:endParaRPr kumimoji="0" lang="en-US" sz="2400" b="1" i="0" u="none" strike="noStrike" kern="1200" cap="none" spc="0" normalizeH="0" baseline="0" noProof="0" dirty="0">
              <a:ln>
                <a:noFill/>
              </a:ln>
              <a:solidFill>
                <a:srgbClr val="B498A0"/>
              </a:solidFill>
              <a:effectLst>
                <a:outerShdw blurRad="50000" dist="30000" dir="5400000" algn="tl" rotWithShape="0">
                  <a:srgbClr val="000000">
                    <a:alpha val="30000"/>
                  </a:srgbClr>
                </a:outerShdw>
              </a:effectLst>
              <a:uLnTx/>
              <a:uFillTx/>
              <a:latin typeface="+mj-lt"/>
              <a:ea typeface="+mj-ea"/>
              <a:cs typeface="+mj-cs"/>
            </a:endParaRPr>
          </a:p>
        </p:txBody>
      </p:sp>
      <p:sp>
        <p:nvSpPr>
          <p:cNvPr id="7" name="TextBox 2"/>
          <p:cNvSpPr txBox="1"/>
          <p:nvPr/>
        </p:nvSpPr>
        <p:spPr>
          <a:xfrm>
            <a:off x="6477000" y="6611779"/>
            <a:ext cx="26670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2227040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spcBef>
                <a:spcPts val="500"/>
              </a:spcBef>
              <a:spcAft>
                <a:spcPts val="300"/>
              </a:spcAft>
              <a:buClr>
                <a:srgbClr val="840A4D"/>
              </a:buClr>
            </a:pPr>
            <a:r>
              <a:rPr lang="en-US" sz="2200" dirty="0">
                <a:solidFill>
                  <a:schemeClr val="bg1">
                    <a:lumMod val="50000"/>
                  </a:schemeClr>
                </a:solidFill>
              </a:rPr>
              <a:t>No relief if estate was otherwise required to file Form 706</a:t>
            </a:r>
          </a:p>
          <a:p>
            <a:pPr marL="228600" indent="-228600">
              <a:spcBef>
                <a:spcPts val="500"/>
              </a:spcBef>
              <a:spcAft>
                <a:spcPts val="300"/>
              </a:spcAft>
              <a:buClr>
                <a:srgbClr val="840A4D"/>
              </a:buClr>
            </a:pPr>
            <a:r>
              <a:rPr lang="en-US" sz="2200" dirty="0">
                <a:solidFill>
                  <a:schemeClr val="bg1">
                    <a:lumMod val="50000"/>
                  </a:schemeClr>
                </a:solidFill>
              </a:rPr>
              <a:t>If filing just to elect portability </a:t>
            </a:r>
          </a:p>
          <a:p>
            <a:pPr marL="548640" lvl="1" indent="-274320">
              <a:spcBef>
                <a:spcPts val="500"/>
              </a:spcBef>
              <a:spcAft>
                <a:spcPts val="300"/>
              </a:spcAft>
              <a:buClr>
                <a:srgbClr val="840A4D"/>
              </a:buClr>
              <a:buSzPct val="70000"/>
              <a:buFont typeface="Courier New" panose="02070309020205020404" pitchFamily="49" charset="0"/>
              <a:buChar char="o"/>
            </a:pPr>
            <a:r>
              <a:rPr lang="en-US" sz="2200" dirty="0">
                <a:solidFill>
                  <a:schemeClr val="bg1">
                    <a:lumMod val="50000"/>
                  </a:schemeClr>
                </a:solidFill>
              </a:rPr>
              <a:t>Section 9100 relief may be available.</a:t>
            </a:r>
          </a:p>
          <a:p>
            <a:pPr marL="548640" lvl="1" indent="-274320">
              <a:spcBef>
                <a:spcPts val="500"/>
              </a:spcBef>
              <a:spcAft>
                <a:spcPts val="300"/>
              </a:spcAft>
              <a:buClr>
                <a:srgbClr val="840A4D"/>
              </a:buClr>
              <a:buSzPct val="70000"/>
              <a:buFont typeface="Courier New" panose="02070309020205020404" pitchFamily="49" charset="0"/>
              <a:buChar char="o"/>
            </a:pPr>
            <a:r>
              <a:rPr lang="en-US" sz="2200" dirty="0">
                <a:solidFill>
                  <a:schemeClr val="bg1">
                    <a:lumMod val="50000"/>
                  </a:schemeClr>
                </a:solidFill>
              </a:rPr>
              <a:t>Treasury hesitating to make this relief permanent for fear of executors not making the election until after the surviving spouse’s death</a:t>
            </a:r>
          </a:p>
          <a:p>
            <a:pPr marL="457200" lvl="1" indent="0">
              <a:buClr>
                <a:srgbClr val="840A4D"/>
              </a:buClr>
              <a:buNone/>
            </a:pPr>
            <a:endParaRPr lang="en-US" dirty="0"/>
          </a:p>
          <a:p>
            <a:pPr marL="457200" lvl="1" indent="0">
              <a:buClr>
                <a:srgbClr val="840A4D"/>
              </a:buClr>
              <a:buNone/>
            </a:pPr>
            <a:endParaRPr lang="en-US" dirty="0" smtClean="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Late Elections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26047236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normAutofit/>
          </a:bodyPr>
          <a:lstStyle/>
          <a:p>
            <a:pPr marL="0" lvl="1" indent="0" algn="just">
              <a:buClr>
                <a:srgbClr val="840A4D"/>
              </a:buClr>
              <a:buNone/>
            </a:pPr>
            <a:r>
              <a:rPr lang="en-US" sz="1400" dirty="0"/>
              <a:t>Jordon N. Rosen, CPA, MST, AEP® is a Director and shareholder in the Wilmington, Delaware CPA firm of </a:t>
            </a:r>
            <a:r>
              <a:rPr lang="en-US" sz="1400" dirty="0" err="1"/>
              <a:t>Belfint</a:t>
            </a:r>
            <a:r>
              <a:rPr lang="en-US" sz="1400" dirty="0"/>
              <a:t>, Lyons &amp; Shuman, where he heads the firm’s estate and trust practice.  Jordon also provides tax consulting and compliance services to the firm’s higher net worth clients and business owners.  He is the Past President of the National Association of Estate Planners and Councils (NAEPC) and has served as president of the Delaware Estate Planning Council and the Chester County, PA Estate Planning Council.  Mr. Rosen is also a member and past chair of the Delaware State Chamber of Commerce, is a member of the AICPA Trust, Estate and Gift Technical Resource Panel and is a member of the editorial board of Thomson Reuters Focus publication.</a:t>
            </a:r>
          </a:p>
          <a:p>
            <a:pPr marL="0" lvl="1" indent="0" algn="just">
              <a:buClr>
                <a:srgbClr val="840A4D"/>
              </a:buClr>
              <a:buNone/>
            </a:pPr>
            <a:endParaRPr lang="en-US" sz="1400" dirty="0"/>
          </a:p>
          <a:p>
            <a:pPr marL="0" lvl="1" indent="0" algn="just">
              <a:buClr>
                <a:srgbClr val="840A4D"/>
              </a:buClr>
              <a:buNone/>
            </a:pPr>
            <a:r>
              <a:rPr lang="en-US" sz="1400" dirty="0"/>
              <a:t>Jordon is a licensed CPA in Delaware and Pennsylvania and is a member of the Pennsylvania Institute of CPAs, Delaware Society of CPAs and the AICPA Tax Section.  He also holds the designation of Accredited Estate Planner ® and has been recognized the past 4 years as a 5-Star Wealth Manager by Philadelphia Magazine and Delaware Today.</a:t>
            </a:r>
          </a:p>
          <a:p>
            <a:pPr marL="0" lvl="1" indent="0" algn="just">
              <a:buClr>
                <a:srgbClr val="840A4D"/>
              </a:buClr>
              <a:buNone/>
            </a:pPr>
            <a:endParaRPr lang="en-US" sz="1400" dirty="0"/>
          </a:p>
          <a:p>
            <a:pPr marL="0" lvl="1" indent="0" algn="just">
              <a:buClr>
                <a:srgbClr val="840A4D"/>
              </a:buClr>
              <a:buNone/>
            </a:pPr>
            <a:r>
              <a:rPr lang="en-US" sz="1400" dirty="0"/>
              <a:t>Mr. Rosen is a frequently sought out speaker both locally and nationally on tax planning and related issues and has published more than 100 articles.  He has been a frequent television and radio guest and a past host of Money Talk on 1450-WILM.  He received his undergraduate degree in Accounting from Temple University and his Master’s degree in Taxation from Widener University.</a:t>
            </a:r>
          </a:p>
          <a:p>
            <a:pPr marL="0" lvl="1" indent="0">
              <a:buClr>
                <a:srgbClr val="840A4D"/>
              </a:buClr>
              <a:buNone/>
            </a:pPr>
            <a:endParaRPr lang="en-US" sz="1400"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rgbClr val="840A4D"/>
                </a:solidFill>
                <a:latin typeface="Garamond" panose="02020404030301010803" pitchFamily="18" charset="0"/>
              </a:rPr>
              <a:t>About Jordon . . . </a:t>
            </a:r>
            <a:endParaRPr lang="en-US" sz="3000" b="1" dirty="0">
              <a:solidFill>
                <a:srgbClr val="840A4D"/>
              </a:solidFill>
              <a:latin typeface="Garamond" panose="02020404030301010803" pitchFamily="18"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0457574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spcBef>
                <a:spcPts val="500"/>
              </a:spcBef>
              <a:spcAft>
                <a:spcPts val="300"/>
              </a:spcAft>
              <a:buClr>
                <a:srgbClr val="840A4D"/>
              </a:buClr>
            </a:pPr>
            <a:r>
              <a:rPr lang="en-US" sz="2200" dirty="0" smtClean="0">
                <a:solidFill>
                  <a:schemeClr val="bg1">
                    <a:lumMod val="50000"/>
                  </a:schemeClr>
                </a:solidFill>
              </a:rPr>
              <a:t>       the </a:t>
            </a:r>
            <a:r>
              <a:rPr lang="en-US" sz="2200" dirty="0">
                <a:solidFill>
                  <a:schemeClr val="bg1">
                    <a:lumMod val="50000"/>
                  </a:schemeClr>
                </a:solidFill>
              </a:rPr>
              <a:t>box – Form 706, Part 6, Section A</a:t>
            </a:r>
          </a:p>
          <a:p>
            <a:pPr marL="228600" indent="-228600">
              <a:spcBef>
                <a:spcPts val="500"/>
              </a:spcBef>
              <a:spcAft>
                <a:spcPts val="300"/>
              </a:spcAft>
              <a:buClr>
                <a:srgbClr val="840A4D"/>
              </a:buClr>
            </a:pPr>
            <a:r>
              <a:rPr lang="en-US" sz="2200" dirty="0">
                <a:solidFill>
                  <a:schemeClr val="bg1">
                    <a:lumMod val="50000"/>
                  </a:schemeClr>
                </a:solidFill>
              </a:rPr>
              <a:t>Small estates that otherwise do not have to file Form 706, simply do not file anything</a:t>
            </a:r>
          </a:p>
          <a:p>
            <a:pPr marL="228600" indent="-228600">
              <a:spcBef>
                <a:spcPts val="500"/>
              </a:spcBef>
              <a:spcAft>
                <a:spcPts val="300"/>
              </a:spcAft>
              <a:buClr>
                <a:srgbClr val="840A4D"/>
              </a:buClr>
            </a:pPr>
            <a:r>
              <a:rPr lang="en-US" sz="2200" dirty="0">
                <a:solidFill>
                  <a:schemeClr val="bg1">
                    <a:lumMod val="50000"/>
                  </a:schemeClr>
                </a:solidFill>
              </a:rPr>
              <a:t>If a return is otherwise required to be filed, the filing of a late Form 706 is considered opting-out of the portability election (Prop. Reg. Section 20.2010-2(a)(3)(ii))</a:t>
            </a:r>
          </a:p>
          <a:p>
            <a:pPr marL="228600" indent="-228600">
              <a:spcBef>
                <a:spcPts val="500"/>
              </a:spcBef>
              <a:spcAft>
                <a:spcPts val="300"/>
              </a:spcAft>
              <a:buClr>
                <a:srgbClr val="840A4D"/>
              </a:buClr>
            </a:pPr>
            <a:r>
              <a:rPr lang="en-US" sz="2200" dirty="0">
                <a:solidFill>
                  <a:schemeClr val="bg1">
                    <a:lumMod val="50000"/>
                  </a:schemeClr>
                </a:solidFill>
              </a:rPr>
              <a:t>Hazards of not electing portability </a:t>
            </a:r>
          </a:p>
          <a:p>
            <a:pPr marL="548640" lvl="1" indent="-274320">
              <a:spcBef>
                <a:spcPts val="500"/>
              </a:spcBef>
              <a:spcAft>
                <a:spcPts val="300"/>
              </a:spcAft>
              <a:buClr>
                <a:srgbClr val="840A4D"/>
              </a:buClr>
              <a:buSzPct val="70000"/>
              <a:buFont typeface="Courier New" panose="02070309020205020404" pitchFamily="49" charset="0"/>
              <a:buChar char="o"/>
            </a:pPr>
            <a:r>
              <a:rPr lang="en-US" sz="2200" dirty="0">
                <a:solidFill>
                  <a:schemeClr val="bg1">
                    <a:lumMod val="50000"/>
                  </a:schemeClr>
                </a:solidFill>
              </a:rPr>
              <a:t>Assets grow</a:t>
            </a:r>
          </a:p>
          <a:p>
            <a:pPr marL="548640" lvl="1" indent="-274320">
              <a:spcBef>
                <a:spcPts val="500"/>
              </a:spcBef>
              <a:spcAft>
                <a:spcPts val="300"/>
              </a:spcAft>
              <a:buClr>
                <a:srgbClr val="840A4D"/>
              </a:buClr>
              <a:buSzPct val="70000"/>
              <a:buFont typeface="Courier New" panose="02070309020205020404" pitchFamily="49" charset="0"/>
              <a:buChar char="o"/>
            </a:pPr>
            <a:r>
              <a:rPr lang="en-US" sz="2200" dirty="0">
                <a:solidFill>
                  <a:schemeClr val="bg1">
                    <a:lumMod val="50000"/>
                  </a:schemeClr>
                </a:solidFill>
              </a:rPr>
              <a:t>Some people actually win the lottery</a:t>
            </a:r>
          </a:p>
          <a:p>
            <a:pPr marL="457200" lvl="1" indent="0">
              <a:buClr>
                <a:srgbClr val="840A4D"/>
              </a:buClr>
              <a:buNone/>
            </a:pPr>
            <a:endParaRPr lang="en-US" dirty="0"/>
          </a:p>
          <a:p>
            <a:pPr marL="457200" lvl="1" indent="0">
              <a:buClr>
                <a:srgbClr val="840A4D"/>
              </a:buClr>
              <a:buNone/>
            </a:pPr>
            <a:endParaRPr lang="en-US" dirty="0" smtClean="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Opting Out of Portability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2" name="Picture 1"/>
          <p:cNvPicPr>
            <a:picLocks noChangeAspect="1"/>
          </p:cNvPicPr>
          <p:nvPr/>
        </p:nvPicPr>
        <p:blipFill>
          <a:blip r:embed="rId3"/>
          <a:stretch>
            <a:fillRect/>
          </a:stretch>
        </p:blipFill>
        <p:spPr>
          <a:xfrm>
            <a:off x="588770" y="1097599"/>
            <a:ext cx="847327" cy="898459"/>
          </a:xfrm>
          <a:prstGeom prst="rect">
            <a:avLst/>
          </a:prstGeom>
        </p:spPr>
      </p:pic>
    </p:spTree>
    <p:extLst>
      <p:ext uri="{BB962C8B-B14F-4D97-AF65-F5344CB8AC3E}">
        <p14:creationId xmlns:p14="http://schemas.microsoft.com/office/powerpoint/2010/main" val="10894856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3904" y="-171409"/>
            <a:ext cx="5369098" cy="6846341"/>
          </a:xfrm>
          <a:prstGeom prst="rect">
            <a:avLst/>
          </a:prstGeom>
        </p:spPr>
      </p:pic>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1795091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spcBef>
                <a:spcPts val="500"/>
              </a:spcBef>
              <a:spcAft>
                <a:spcPts val="300"/>
              </a:spcAft>
              <a:buClr>
                <a:srgbClr val="840A4D"/>
              </a:buClr>
            </a:pPr>
            <a:r>
              <a:rPr lang="en-US" sz="2200" dirty="0">
                <a:solidFill>
                  <a:schemeClr val="bg1">
                    <a:lumMod val="50000"/>
                  </a:schemeClr>
                </a:solidFill>
              </a:rPr>
              <a:t>Most recently deceased person who was married to the surviving spouse at the time of that person’s death</a:t>
            </a:r>
          </a:p>
          <a:p>
            <a:pPr marL="228600" indent="-228600">
              <a:spcBef>
                <a:spcPts val="500"/>
              </a:spcBef>
              <a:spcAft>
                <a:spcPts val="300"/>
              </a:spcAft>
              <a:buClr>
                <a:srgbClr val="840A4D"/>
              </a:buClr>
            </a:pPr>
            <a:r>
              <a:rPr lang="en-US" sz="2200" dirty="0">
                <a:solidFill>
                  <a:schemeClr val="bg1">
                    <a:lumMod val="50000"/>
                  </a:schemeClr>
                </a:solidFill>
              </a:rPr>
              <a:t>Identity as of day of taxable gift or the date of the surviving spouse’s death</a:t>
            </a:r>
          </a:p>
          <a:p>
            <a:pPr marL="228600" indent="-228600">
              <a:spcBef>
                <a:spcPts val="500"/>
              </a:spcBef>
              <a:spcAft>
                <a:spcPts val="300"/>
              </a:spcAft>
              <a:buClr>
                <a:srgbClr val="840A4D"/>
              </a:buClr>
            </a:pPr>
            <a:r>
              <a:rPr lang="en-US" sz="2200" dirty="0">
                <a:solidFill>
                  <a:schemeClr val="bg1">
                    <a:lumMod val="50000"/>
                  </a:schemeClr>
                </a:solidFill>
              </a:rPr>
              <a:t>Re-marriage does not alter the designation of last deceased spouse. Surviving spouse can apply DSUE amount to future lifetime gifts</a:t>
            </a:r>
          </a:p>
          <a:p>
            <a:pPr marL="228600" indent="-228600">
              <a:spcBef>
                <a:spcPts val="500"/>
              </a:spcBef>
              <a:spcAft>
                <a:spcPts val="300"/>
              </a:spcAft>
              <a:buClr>
                <a:srgbClr val="840A4D"/>
              </a:buClr>
            </a:pPr>
            <a:r>
              <a:rPr lang="en-US" sz="2200" dirty="0">
                <a:solidFill>
                  <a:schemeClr val="bg1">
                    <a:lumMod val="50000"/>
                  </a:schemeClr>
                </a:solidFill>
              </a:rPr>
              <a:t>Apply DSUE first; then own BEA</a:t>
            </a:r>
          </a:p>
          <a:p>
            <a:pPr marL="228600" indent="-228600">
              <a:spcBef>
                <a:spcPts val="500"/>
              </a:spcBef>
              <a:spcAft>
                <a:spcPts val="300"/>
              </a:spcAft>
              <a:buClr>
                <a:srgbClr val="840A4D"/>
              </a:buClr>
            </a:pPr>
            <a:r>
              <a:rPr lang="en-US" sz="2200" dirty="0">
                <a:solidFill>
                  <a:schemeClr val="bg1">
                    <a:lumMod val="50000"/>
                  </a:schemeClr>
                </a:solidFill>
              </a:rPr>
              <a:t>Multiple DSUE amounts</a:t>
            </a:r>
          </a:p>
          <a:p>
            <a:pPr marL="457200" lvl="1" indent="0">
              <a:buClr>
                <a:srgbClr val="840A4D"/>
              </a:buClr>
              <a:buNone/>
            </a:pPr>
            <a:endParaRPr lang="en-US" dirty="0"/>
          </a:p>
          <a:p>
            <a:pPr marL="457200" lvl="1" indent="0">
              <a:buClr>
                <a:srgbClr val="840A4D"/>
              </a:buClr>
              <a:buNone/>
            </a:pPr>
            <a:endParaRPr lang="en-US" dirty="0" smtClean="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Last Deceased Spouse</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2891701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spcBef>
                <a:spcPts val="500"/>
              </a:spcBef>
              <a:spcAft>
                <a:spcPts val="300"/>
              </a:spcAft>
              <a:buClr>
                <a:srgbClr val="840A4D"/>
              </a:buClr>
            </a:pPr>
            <a:r>
              <a:rPr lang="en-US" sz="2200" dirty="0">
                <a:solidFill>
                  <a:schemeClr val="bg1">
                    <a:lumMod val="50000"/>
                  </a:schemeClr>
                </a:solidFill>
              </a:rPr>
              <a:t>Basis Consistency Rules</a:t>
            </a:r>
          </a:p>
          <a:p>
            <a:pPr marL="228600" indent="-228600">
              <a:spcBef>
                <a:spcPts val="500"/>
              </a:spcBef>
              <a:spcAft>
                <a:spcPts val="300"/>
              </a:spcAft>
              <a:buClr>
                <a:srgbClr val="840A4D"/>
              </a:buClr>
            </a:pPr>
            <a:r>
              <a:rPr lang="en-US" sz="2200" dirty="0">
                <a:solidFill>
                  <a:schemeClr val="bg1">
                    <a:lumMod val="50000"/>
                  </a:schemeClr>
                </a:solidFill>
              </a:rPr>
              <a:t>New Form 8971 Reporting Rules</a:t>
            </a:r>
          </a:p>
          <a:p>
            <a:pPr marL="457200" lvl="1" indent="0">
              <a:buClr>
                <a:srgbClr val="840A4D"/>
              </a:buClr>
              <a:buNone/>
            </a:pPr>
            <a:endParaRPr lang="en-US" dirty="0"/>
          </a:p>
          <a:p>
            <a:pPr marL="457200" lvl="1" indent="0">
              <a:buClr>
                <a:srgbClr val="840A4D"/>
              </a:buClr>
              <a:buNone/>
            </a:pPr>
            <a:endParaRPr lang="en-US" dirty="0" smtClean="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How Smaller Estates Will Be Affected By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477605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greenwood\Desktop\-ascot-park-hotel-invercargill-accommodat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9753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648075" y="420184"/>
            <a:ext cx="5591175" cy="4766661"/>
          </a:xfrm>
          <a:prstGeom prst="rect">
            <a:avLst/>
          </a:prstGeom>
        </p:spPr>
        <p:txBody>
          <a:bodyPr/>
          <a:lstStyle>
            <a:lvl1pPr marL="273050" indent="-273050" algn="l" rtl="0" eaLnBrk="0" fontAlgn="base" hangingPunct="0">
              <a:spcBef>
                <a:spcPct val="20000"/>
              </a:spcBef>
              <a:spcAft>
                <a:spcPct val="0"/>
              </a:spcAft>
              <a:buClr>
                <a:srgbClr val="FFFCD1"/>
              </a:buClr>
              <a:buSzPct val="95000"/>
              <a:buFont typeface="Wingdings 2" pitchFamily="18" charset="2"/>
              <a:buChar char=""/>
              <a:defRPr sz="2600" kern="1200">
                <a:solidFill>
                  <a:srgbClr val="002060"/>
                </a:solidFill>
                <a:latin typeface="Times New Roman" pitchFamily="18" charset="0"/>
                <a:ea typeface="+mn-ea"/>
                <a:cs typeface="Times New Roman" pitchFamily="18"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rgbClr val="002060"/>
                </a:solidFill>
                <a:latin typeface="Times New Roman" pitchFamily="18" charset="0"/>
                <a:ea typeface="+mn-ea"/>
                <a:cs typeface="Times New Roman" pitchFamily="18"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rgbClr val="002060"/>
                </a:solidFill>
                <a:latin typeface="Times New Roman" pitchFamily="18" charset="0"/>
                <a:ea typeface="+mn-ea"/>
                <a:cs typeface="Times New Roman" pitchFamily="18" charset="0"/>
              </a:defRPr>
            </a:lvl3pPr>
            <a:lvl4pPr marL="1187450" indent="-209550" algn="l" rtl="0" eaLnBrk="0" fontAlgn="base" hangingPunct="0">
              <a:spcBef>
                <a:spcPct val="20000"/>
              </a:spcBef>
              <a:spcAft>
                <a:spcPct val="0"/>
              </a:spcAft>
              <a:buClr>
                <a:srgbClr val="FFFCD1"/>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4pPr>
            <a:lvl5pPr marL="1462088" indent="-209550" algn="l" rtl="0" eaLnBrk="0" fontAlgn="base" hangingPunct="0">
              <a:spcBef>
                <a:spcPct val="20000"/>
              </a:spcBef>
              <a:spcAft>
                <a:spcPct val="0"/>
              </a:spcAft>
              <a:buClr>
                <a:srgbClr val="002060"/>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514600" indent="0">
              <a:buFont typeface="Wingdings 2" pitchFamily="18" charset="2"/>
              <a:buNone/>
            </a:pPr>
            <a:endParaRPr lang="en-US" sz="3000" dirty="0" smtClean="0">
              <a:latin typeface="Arial" pitchFamily="-64" charset="0"/>
              <a:ea typeface="ＭＳ Ｐゴシック" pitchFamily="-64" charset="-128"/>
            </a:endParaRPr>
          </a:p>
          <a:p>
            <a:pPr marL="2514600" indent="0">
              <a:buFont typeface="Wingdings 2" pitchFamily="18" charset="2"/>
              <a:buNone/>
            </a:pPr>
            <a:endParaRPr lang="en-US" sz="3000" dirty="0" smtClean="0">
              <a:latin typeface="Arial" pitchFamily="-64" charset="0"/>
              <a:ea typeface="ＭＳ Ｐゴシック" pitchFamily="-64" charset="-128"/>
            </a:endParaRPr>
          </a:p>
          <a:p>
            <a:pPr marL="1143000" indent="0">
              <a:buFont typeface="Wingdings 2" pitchFamily="18" charset="2"/>
              <a:buNone/>
            </a:pPr>
            <a:r>
              <a:rPr lang="en-US" sz="4000" dirty="0" smtClean="0">
                <a:solidFill>
                  <a:schemeClr val="bg1"/>
                </a:solidFill>
                <a:latin typeface="+mj-lt"/>
                <a:ea typeface="ＭＳ Ｐゴシック" pitchFamily="-64" charset="-128"/>
              </a:rPr>
              <a:t>  DSUE v. CST</a:t>
            </a:r>
          </a:p>
          <a:p>
            <a:pPr marL="2286000" indent="0">
              <a:buFont typeface="Wingdings 2" pitchFamily="18" charset="2"/>
              <a:buNone/>
            </a:pPr>
            <a:r>
              <a:rPr lang="en-US" sz="4000" dirty="0" smtClean="0">
                <a:solidFill>
                  <a:schemeClr val="bg1"/>
                </a:solidFill>
                <a:latin typeface="+mj-lt"/>
                <a:ea typeface="ＭＳ Ｐゴシック" pitchFamily="-64" charset="-128"/>
              </a:rPr>
              <a:t>  or</a:t>
            </a:r>
          </a:p>
          <a:p>
            <a:pPr marL="0" indent="0">
              <a:buFont typeface="Wingdings 2" pitchFamily="18" charset="2"/>
              <a:buNone/>
            </a:pPr>
            <a:r>
              <a:rPr lang="en-US" sz="4000" dirty="0" smtClean="0">
                <a:solidFill>
                  <a:schemeClr val="bg1"/>
                </a:solidFill>
                <a:latin typeface="+mj-lt"/>
                <a:ea typeface="ＭＳ Ｐゴシック" pitchFamily="-64" charset="-128"/>
              </a:rPr>
              <a:t>  Income Tax v. Estate Tax</a:t>
            </a:r>
          </a:p>
        </p:txBody>
      </p:sp>
      <p:sp>
        <p:nvSpPr>
          <p:cNvPr id="4" name="TextBox 2"/>
          <p:cNvSpPr txBox="1"/>
          <p:nvPr/>
        </p:nvSpPr>
        <p:spPr>
          <a:xfrm>
            <a:off x="6477000" y="6611779"/>
            <a:ext cx="26670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a:solidFill>
                  <a:schemeClr val="bg1"/>
                </a:solidFill>
                <a:latin typeface="+mj-lt"/>
              </a:rPr>
              <a:t>Copyright © 2016 </a:t>
            </a:r>
            <a:r>
              <a:rPr lang="en-US" sz="1000" i="1" dirty="0" err="1">
                <a:solidFill>
                  <a:schemeClr val="bg1"/>
                </a:solidFill>
                <a:latin typeface="+mj-lt"/>
              </a:rPr>
              <a:t>Belfint</a:t>
            </a:r>
            <a:r>
              <a:rPr lang="en-US" sz="1000" i="1" dirty="0">
                <a:solidFill>
                  <a:schemeClr val="bg1"/>
                </a:solidFill>
                <a:latin typeface="+mj-lt"/>
              </a:rPr>
              <a:t>, Lyons &amp; Shuman, P.A.</a:t>
            </a:r>
            <a:endParaRPr lang="en-US" sz="1000" dirty="0">
              <a:solidFill>
                <a:schemeClr val="bg1"/>
              </a:solidFill>
              <a:latin typeface="+mj-lt"/>
            </a:endParaRPr>
          </a:p>
        </p:txBody>
      </p:sp>
    </p:spTree>
    <p:extLst>
      <p:ext uri="{BB962C8B-B14F-4D97-AF65-F5344CB8AC3E}">
        <p14:creationId xmlns:p14="http://schemas.microsoft.com/office/powerpoint/2010/main" val="5038196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spcBef>
                <a:spcPts val="500"/>
              </a:spcBef>
              <a:spcAft>
                <a:spcPts val="300"/>
              </a:spcAft>
              <a:buClr>
                <a:srgbClr val="840A4D"/>
              </a:buClr>
            </a:pPr>
            <a:r>
              <a:rPr lang="en-US" sz="2200" dirty="0">
                <a:solidFill>
                  <a:schemeClr val="bg1">
                    <a:lumMod val="50000"/>
                  </a:schemeClr>
                </a:solidFill>
              </a:rPr>
              <a:t>Asset protection (generally not available using DSUE)</a:t>
            </a:r>
          </a:p>
          <a:p>
            <a:pPr marL="228600" indent="-228600">
              <a:spcBef>
                <a:spcPts val="500"/>
              </a:spcBef>
              <a:spcAft>
                <a:spcPts val="300"/>
              </a:spcAft>
              <a:buClr>
                <a:srgbClr val="840A4D"/>
              </a:buClr>
            </a:pPr>
            <a:r>
              <a:rPr lang="en-US" sz="2200" dirty="0">
                <a:solidFill>
                  <a:schemeClr val="bg1">
                    <a:lumMod val="50000"/>
                  </a:schemeClr>
                </a:solidFill>
              </a:rPr>
              <a:t>Appreciation exempt from surviving spouse’s estate </a:t>
            </a:r>
            <a:br>
              <a:rPr lang="en-US" sz="2200" dirty="0">
                <a:solidFill>
                  <a:schemeClr val="bg1">
                    <a:lumMod val="50000"/>
                  </a:schemeClr>
                </a:solidFill>
              </a:rPr>
            </a:br>
            <a:r>
              <a:rPr lang="en-US" sz="2200" dirty="0">
                <a:solidFill>
                  <a:schemeClr val="bg1">
                    <a:lumMod val="50000"/>
                  </a:schemeClr>
                </a:solidFill>
              </a:rPr>
              <a:t>(but no step-up)</a:t>
            </a:r>
          </a:p>
          <a:p>
            <a:pPr marL="228600" indent="-228600">
              <a:spcBef>
                <a:spcPts val="500"/>
              </a:spcBef>
              <a:spcAft>
                <a:spcPts val="300"/>
              </a:spcAft>
              <a:buClr>
                <a:srgbClr val="840A4D"/>
              </a:buClr>
            </a:pPr>
            <a:r>
              <a:rPr lang="en-US" sz="2200" dirty="0">
                <a:solidFill>
                  <a:schemeClr val="bg1">
                    <a:lumMod val="50000"/>
                  </a:schemeClr>
                </a:solidFill>
              </a:rPr>
              <a:t>GST protection</a:t>
            </a:r>
          </a:p>
          <a:p>
            <a:pPr marL="457200" lvl="1" indent="0">
              <a:buClr>
                <a:srgbClr val="840A4D"/>
              </a:buClr>
              <a:buNone/>
            </a:pPr>
            <a:endParaRPr lang="en-US" dirty="0"/>
          </a:p>
          <a:p>
            <a:pPr marL="457200" lvl="1" indent="0">
              <a:buClr>
                <a:srgbClr val="840A4D"/>
              </a:buClr>
              <a:buNone/>
            </a:pPr>
            <a:endParaRPr lang="en-US" dirty="0" smtClean="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Advantages of CST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2" descr="http://www.chan-naylor.com.au/uploads/62378/ufiles/istock_000005125394xsmallhouse_in_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42012"/>
            <a:ext cx="4403235" cy="340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9430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spcBef>
                <a:spcPts val="500"/>
              </a:spcBef>
              <a:spcAft>
                <a:spcPts val="300"/>
              </a:spcAft>
              <a:buClr>
                <a:srgbClr val="840A4D"/>
              </a:buClr>
            </a:pPr>
            <a:r>
              <a:rPr lang="en-US" sz="2200" dirty="0">
                <a:solidFill>
                  <a:schemeClr val="bg1">
                    <a:lumMod val="50000"/>
                  </a:schemeClr>
                </a:solidFill>
              </a:rPr>
              <a:t>Get a second basis step-up at surviving spouse’s death</a:t>
            </a:r>
          </a:p>
          <a:p>
            <a:pPr marL="228600" indent="-228600">
              <a:spcBef>
                <a:spcPts val="500"/>
              </a:spcBef>
              <a:spcAft>
                <a:spcPts val="300"/>
              </a:spcAft>
              <a:buClr>
                <a:srgbClr val="840A4D"/>
              </a:buClr>
            </a:pPr>
            <a:r>
              <a:rPr lang="en-US" sz="2200" dirty="0">
                <a:solidFill>
                  <a:schemeClr val="bg1">
                    <a:lumMod val="50000"/>
                  </a:schemeClr>
                </a:solidFill>
              </a:rPr>
              <a:t>Ultimate Federal and state capital gains tax savings</a:t>
            </a:r>
          </a:p>
          <a:p>
            <a:pPr marL="228600" indent="-228600">
              <a:spcBef>
                <a:spcPts val="500"/>
              </a:spcBef>
              <a:spcAft>
                <a:spcPts val="300"/>
              </a:spcAft>
              <a:buClr>
                <a:srgbClr val="840A4D"/>
              </a:buClr>
            </a:pPr>
            <a:r>
              <a:rPr lang="en-US" sz="2200" dirty="0">
                <a:solidFill>
                  <a:schemeClr val="bg1">
                    <a:lumMod val="50000"/>
                  </a:schemeClr>
                </a:solidFill>
              </a:rPr>
              <a:t>Lower administrative expenses</a:t>
            </a:r>
          </a:p>
          <a:p>
            <a:pPr marL="228600" indent="-228600">
              <a:spcBef>
                <a:spcPts val="500"/>
              </a:spcBef>
              <a:spcAft>
                <a:spcPts val="300"/>
              </a:spcAft>
              <a:buClr>
                <a:srgbClr val="840A4D"/>
              </a:buClr>
            </a:pPr>
            <a:r>
              <a:rPr lang="en-US" sz="2200" dirty="0">
                <a:solidFill>
                  <a:schemeClr val="bg1">
                    <a:lumMod val="50000"/>
                  </a:schemeClr>
                </a:solidFill>
              </a:rPr>
              <a:t>Allows for spousal rollover of IRA/retirement plan assets</a:t>
            </a:r>
          </a:p>
          <a:p>
            <a:pPr marL="228600" indent="-228600">
              <a:spcBef>
                <a:spcPts val="500"/>
              </a:spcBef>
              <a:spcAft>
                <a:spcPts val="300"/>
              </a:spcAft>
              <a:buClr>
                <a:srgbClr val="840A4D"/>
              </a:buClr>
            </a:pPr>
            <a:r>
              <a:rPr lang="en-US" sz="2200" dirty="0">
                <a:solidFill>
                  <a:schemeClr val="bg1">
                    <a:lumMod val="50000"/>
                  </a:schemeClr>
                </a:solidFill>
              </a:rPr>
              <a:t>Allows for stretch IRA for non-spousal beneficiaries</a:t>
            </a:r>
          </a:p>
          <a:p>
            <a:pPr marL="228600" indent="-228600">
              <a:spcBef>
                <a:spcPts val="500"/>
              </a:spcBef>
              <a:spcAft>
                <a:spcPts val="300"/>
              </a:spcAft>
              <a:buClr>
                <a:srgbClr val="840A4D"/>
              </a:buClr>
            </a:pPr>
            <a:r>
              <a:rPr lang="en-US" sz="2200" dirty="0">
                <a:solidFill>
                  <a:schemeClr val="bg1">
                    <a:lumMod val="50000"/>
                  </a:schemeClr>
                </a:solidFill>
              </a:rPr>
              <a:t>Control/GPA (limited for retirement plan assets)</a:t>
            </a:r>
          </a:p>
          <a:p>
            <a:pPr marL="228600" indent="-228600">
              <a:spcBef>
                <a:spcPts val="500"/>
              </a:spcBef>
              <a:spcAft>
                <a:spcPts val="300"/>
              </a:spcAft>
              <a:buClr>
                <a:srgbClr val="840A4D"/>
              </a:buClr>
            </a:pPr>
            <a:r>
              <a:rPr lang="en-US" sz="2200" dirty="0">
                <a:solidFill>
                  <a:schemeClr val="bg1">
                    <a:lumMod val="50000"/>
                  </a:schemeClr>
                </a:solidFill>
              </a:rPr>
              <a:t>Income subject to individual tax brackets, not condensed trust brackets</a:t>
            </a:r>
          </a:p>
          <a:p>
            <a:pPr marL="228600" indent="-228600">
              <a:spcBef>
                <a:spcPts val="500"/>
              </a:spcBef>
              <a:spcAft>
                <a:spcPts val="300"/>
              </a:spcAft>
              <a:buClr>
                <a:srgbClr val="840A4D"/>
              </a:buClr>
            </a:pPr>
            <a:r>
              <a:rPr lang="en-US" sz="2200" dirty="0">
                <a:solidFill>
                  <a:schemeClr val="bg1">
                    <a:lumMod val="50000"/>
                  </a:schemeClr>
                </a:solidFill>
              </a:rPr>
              <a:t>Could save/avoid NII tax for same reason</a:t>
            </a:r>
          </a:p>
          <a:p>
            <a:pPr marL="457200" lvl="1" indent="0">
              <a:buClr>
                <a:srgbClr val="840A4D"/>
              </a:buClr>
              <a:buNone/>
            </a:pPr>
            <a:endParaRPr lang="en-US" dirty="0"/>
          </a:p>
          <a:p>
            <a:pPr marL="457200" lvl="1" indent="0">
              <a:buClr>
                <a:srgbClr val="840A4D"/>
              </a:buClr>
              <a:buNone/>
            </a:pPr>
            <a:endParaRPr lang="en-US" dirty="0" smtClean="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Advantages of DSUE Election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53672692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spcBef>
                <a:spcPts val="500"/>
              </a:spcBef>
              <a:spcAft>
                <a:spcPts val="300"/>
              </a:spcAft>
              <a:buClr>
                <a:srgbClr val="840A4D"/>
              </a:buClr>
            </a:pPr>
            <a:r>
              <a:rPr lang="en-US" sz="1950" dirty="0">
                <a:solidFill>
                  <a:schemeClr val="bg1">
                    <a:lumMod val="50000"/>
                  </a:schemeClr>
                </a:solidFill>
              </a:rPr>
              <a:t>No estate tax inclusion at first death</a:t>
            </a:r>
          </a:p>
          <a:p>
            <a:pPr marL="228600" indent="-228600">
              <a:spcBef>
                <a:spcPts val="500"/>
              </a:spcBef>
              <a:spcAft>
                <a:spcPts val="300"/>
              </a:spcAft>
              <a:buClr>
                <a:srgbClr val="840A4D"/>
              </a:buClr>
            </a:pPr>
            <a:r>
              <a:rPr lang="en-US" sz="1950" dirty="0">
                <a:solidFill>
                  <a:schemeClr val="bg1">
                    <a:lumMod val="50000"/>
                  </a:schemeClr>
                </a:solidFill>
              </a:rPr>
              <a:t>Included in surviving spouse’s taxable estate</a:t>
            </a:r>
          </a:p>
          <a:p>
            <a:pPr marL="228600" indent="-228600">
              <a:spcBef>
                <a:spcPts val="500"/>
              </a:spcBef>
              <a:spcAft>
                <a:spcPts val="300"/>
              </a:spcAft>
              <a:buClr>
                <a:srgbClr val="840A4D"/>
              </a:buClr>
            </a:pPr>
            <a:r>
              <a:rPr lang="en-US" sz="1950" dirty="0">
                <a:solidFill>
                  <a:schemeClr val="bg1">
                    <a:lumMod val="50000"/>
                  </a:schemeClr>
                </a:solidFill>
              </a:rPr>
              <a:t>Assets get a second step-up</a:t>
            </a:r>
          </a:p>
          <a:p>
            <a:pPr marL="228600" indent="-228600">
              <a:spcBef>
                <a:spcPts val="500"/>
              </a:spcBef>
              <a:spcAft>
                <a:spcPts val="300"/>
              </a:spcAft>
              <a:buClr>
                <a:srgbClr val="840A4D"/>
              </a:buClr>
            </a:pPr>
            <a:r>
              <a:rPr lang="en-US" sz="1950" dirty="0">
                <a:solidFill>
                  <a:schemeClr val="bg1">
                    <a:lumMod val="50000"/>
                  </a:schemeClr>
                </a:solidFill>
              </a:rPr>
              <a:t>Control-keeps assets in family </a:t>
            </a:r>
          </a:p>
          <a:p>
            <a:pPr marL="228600" indent="-228600">
              <a:spcBef>
                <a:spcPts val="500"/>
              </a:spcBef>
              <a:spcAft>
                <a:spcPts val="300"/>
              </a:spcAft>
              <a:buClr>
                <a:srgbClr val="840A4D"/>
              </a:buClr>
            </a:pPr>
            <a:r>
              <a:rPr lang="en-US" sz="1950" dirty="0">
                <a:solidFill>
                  <a:schemeClr val="bg1">
                    <a:lumMod val="50000"/>
                  </a:schemeClr>
                </a:solidFill>
              </a:rPr>
              <a:t>General asset protection</a:t>
            </a:r>
          </a:p>
          <a:p>
            <a:pPr marL="228600" indent="-228600">
              <a:spcBef>
                <a:spcPts val="500"/>
              </a:spcBef>
              <a:spcAft>
                <a:spcPts val="1000"/>
              </a:spcAft>
              <a:buClr>
                <a:srgbClr val="840A4D"/>
              </a:buClr>
            </a:pPr>
            <a:r>
              <a:rPr lang="en-US" sz="1950" dirty="0">
                <a:solidFill>
                  <a:schemeClr val="bg1">
                    <a:lumMod val="50000"/>
                  </a:schemeClr>
                </a:solidFill>
              </a:rPr>
              <a:t>Can get GST protection with a reverse QTIP election</a:t>
            </a:r>
          </a:p>
          <a:p>
            <a:pPr marL="0" indent="0">
              <a:spcBef>
                <a:spcPts val="500"/>
              </a:spcBef>
              <a:spcAft>
                <a:spcPts val="300"/>
              </a:spcAft>
              <a:buClr>
                <a:srgbClr val="840A4D"/>
              </a:buClr>
              <a:buNone/>
            </a:pPr>
            <a:r>
              <a:rPr lang="en-US" sz="1950" dirty="0" smtClean="0">
                <a:solidFill>
                  <a:schemeClr val="bg1">
                    <a:lumMod val="50000"/>
                  </a:schemeClr>
                </a:solidFill>
              </a:rPr>
              <a:t>T.D. </a:t>
            </a:r>
            <a:r>
              <a:rPr lang="en-US" sz="1950" dirty="0">
                <a:solidFill>
                  <a:schemeClr val="bg1">
                    <a:lumMod val="50000"/>
                  </a:schemeClr>
                </a:solidFill>
              </a:rPr>
              <a:t>9725 – Treasury and IRS intend to provide guidance . . . </a:t>
            </a:r>
            <a:endParaRPr lang="en-US" sz="1950" dirty="0" smtClean="0">
              <a:solidFill>
                <a:schemeClr val="bg1">
                  <a:lumMod val="50000"/>
                </a:schemeClr>
              </a:solidFill>
            </a:endParaRPr>
          </a:p>
          <a:p>
            <a:pPr marL="0" indent="0">
              <a:spcBef>
                <a:spcPts val="500"/>
              </a:spcBef>
              <a:spcAft>
                <a:spcPts val="300"/>
              </a:spcAft>
              <a:buClr>
                <a:srgbClr val="840A4D"/>
              </a:buClr>
              <a:buNone/>
            </a:pPr>
            <a:r>
              <a:rPr lang="en-US" sz="1950" dirty="0" smtClean="0">
                <a:solidFill>
                  <a:schemeClr val="bg1">
                    <a:lumMod val="50000"/>
                  </a:schemeClr>
                </a:solidFill>
              </a:rPr>
              <a:t>Whether </a:t>
            </a:r>
            <a:r>
              <a:rPr lang="en-US" sz="1950" dirty="0">
                <a:solidFill>
                  <a:schemeClr val="bg1">
                    <a:lumMod val="50000"/>
                  </a:schemeClr>
                </a:solidFill>
              </a:rPr>
              <a:t>a QTIP election made under Section 2056(b)(7) may be disregarded and treated as null and void when an executor has elected portability of the DSUE amount under Section 2010(c)(5)(A). Also, see Rev. Proc. 2001-38.</a:t>
            </a:r>
          </a:p>
          <a:p>
            <a:pPr marL="457200" lvl="1" indent="0">
              <a:buClr>
                <a:srgbClr val="840A4D"/>
              </a:buClr>
              <a:buNone/>
            </a:pPr>
            <a:endParaRPr lang="en-US" dirty="0"/>
          </a:p>
          <a:p>
            <a:pPr marL="457200" lvl="1" indent="0">
              <a:buClr>
                <a:srgbClr val="840A4D"/>
              </a:buClr>
              <a:buNone/>
            </a:pPr>
            <a:endParaRPr lang="en-US" dirty="0" smtClean="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Using a QTIP Trust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737268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spcBef>
                <a:spcPts val="500"/>
              </a:spcBef>
              <a:spcAft>
                <a:spcPts val="300"/>
              </a:spcAft>
              <a:buClr>
                <a:srgbClr val="840A4D"/>
              </a:buClr>
            </a:pPr>
            <a:r>
              <a:rPr lang="en-US" sz="2200" dirty="0">
                <a:solidFill>
                  <a:schemeClr val="bg1">
                    <a:lumMod val="50000"/>
                  </a:schemeClr>
                </a:solidFill>
              </a:rPr>
              <a:t>Each spouse owns half the property</a:t>
            </a:r>
          </a:p>
          <a:p>
            <a:pPr marL="228600" indent="-228600">
              <a:spcBef>
                <a:spcPts val="500"/>
              </a:spcBef>
              <a:spcAft>
                <a:spcPts val="300"/>
              </a:spcAft>
              <a:buClr>
                <a:srgbClr val="840A4D"/>
              </a:buClr>
            </a:pPr>
            <a:r>
              <a:rPr lang="en-US" sz="2200" dirty="0">
                <a:solidFill>
                  <a:schemeClr val="bg1">
                    <a:lumMod val="50000"/>
                  </a:schemeClr>
                </a:solidFill>
              </a:rPr>
              <a:t>DSUE is not as much of an issue</a:t>
            </a:r>
          </a:p>
          <a:p>
            <a:pPr marL="457200" lvl="1" indent="0">
              <a:buClr>
                <a:srgbClr val="840A4D"/>
              </a:buClr>
              <a:buNone/>
            </a:pPr>
            <a:endParaRPr lang="en-US" dirty="0"/>
          </a:p>
          <a:p>
            <a:pPr marL="457200" lvl="1" indent="0">
              <a:buClr>
                <a:srgbClr val="840A4D"/>
              </a:buClr>
              <a:buNone/>
            </a:pPr>
            <a:endParaRPr lang="en-US" dirty="0" smtClean="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Community Property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4" descr="https://www.mydivorcepapers.com/blog/wp-content/uploads/2012/09/community-proper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912" y="2895600"/>
            <a:ext cx="4343400" cy="272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7679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spcBef>
                <a:spcPts val="500"/>
              </a:spcBef>
              <a:spcAft>
                <a:spcPts val="300"/>
              </a:spcAft>
              <a:buClr>
                <a:srgbClr val="840A4D"/>
              </a:buClr>
            </a:pPr>
            <a:r>
              <a:rPr lang="en-US" sz="2100" dirty="0">
                <a:solidFill>
                  <a:schemeClr val="bg1">
                    <a:lumMod val="50000"/>
                  </a:schemeClr>
                </a:solidFill>
              </a:rPr>
              <a:t>DSUE (portability) is a federal concept</a:t>
            </a:r>
          </a:p>
          <a:p>
            <a:pPr marL="228600" indent="-228600">
              <a:spcBef>
                <a:spcPts val="500"/>
              </a:spcBef>
              <a:spcAft>
                <a:spcPts val="300"/>
              </a:spcAft>
              <a:buClr>
                <a:srgbClr val="840A4D"/>
              </a:buClr>
            </a:pPr>
            <a:r>
              <a:rPr lang="en-US" sz="2100" dirty="0">
                <a:solidFill>
                  <a:schemeClr val="bg1">
                    <a:lumMod val="50000"/>
                  </a:schemeClr>
                </a:solidFill>
              </a:rPr>
              <a:t>States have not yet adopted portability election statutes</a:t>
            </a:r>
          </a:p>
          <a:p>
            <a:pPr marL="228600" indent="-228600">
              <a:spcBef>
                <a:spcPts val="500"/>
              </a:spcBef>
              <a:spcAft>
                <a:spcPts val="300"/>
              </a:spcAft>
              <a:buClr>
                <a:srgbClr val="840A4D"/>
              </a:buClr>
            </a:pPr>
            <a:r>
              <a:rPr lang="en-US" sz="2100" dirty="0">
                <a:solidFill>
                  <a:schemeClr val="bg1">
                    <a:lumMod val="50000"/>
                  </a:schemeClr>
                </a:solidFill>
              </a:rPr>
              <a:t>May need to be creative in states where estate exclusion is less than the Federal amount</a:t>
            </a:r>
          </a:p>
          <a:p>
            <a:pPr marL="548640" lvl="1" indent="-274320">
              <a:spcBef>
                <a:spcPts val="500"/>
              </a:spcBef>
              <a:spcAft>
                <a:spcPts val="300"/>
              </a:spcAft>
              <a:buClr>
                <a:srgbClr val="840A4D"/>
              </a:buClr>
              <a:buSzPct val="70000"/>
              <a:buFont typeface="Courier New" panose="02070309020205020404" pitchFamily="49" charset="0"/>
              <a:buChar char="o"/>
            </a:pPr>
            <a:r>
              <a:rPr lang="en-US" sz="2100" dirty="0">
                <a:solidFill>
                  <a:schemeClr val="bg1">
                    <a:lumMod val="50000"/>
                  </a:schemeClr>
                </a:solidFill>
              </a:rPr>
              <a:t>NJ - $675,000</a:t>
            </a:r>
          </a:p>
          <a:p>
            <a:pPr marL="548640" lvl="1" indent="-274320">
              <a:spcBef>
                <a:spcPts val="500"/>
              </a:spcBef>
              <a:spcAft>
                <a:spcPts val="300"/>
              </a:spcAft>
              <a:buClr>
                <a:srgbClr val="840A4D"/>
              </a:buClr>
              <a:buSzPct val="70000"/>
              <a:buFont typeface="Courier New" panose="02070309020205020404" pitchFamily="49" charset="0"/>
              <a:buChar char="o"/>
            </a:pPr>
            <a:r>
              <a:rPr lang="en-US" sz="2100" dirty="0">
                <a:solidFill>
                  <a:schemeClr val="bg1">
                    <a:lumMod val="50000"/>
                  </a:schemeClr>
                </a:solidFill>
              </a:rPr>
              <a:t>MD - $1,500,000 in 2015 (will match federal amount by 2019)</a:t>
            </a:r>
          </a:p>
          <a:p>
            <a:pPr marL="548640" lvl="1" indent="-274320">
              <a:spcBef>
                <a:spcPts val="500"/>
              </a:spcBef>
              <a:spcAft>
                <a:spcPts val="300"/>
              </a:spcAft>
              <a:buClr>
                <a:srgbClr val="840A4D"/>
              </a:buClr>
              <a:buSzPct val="70000"/>
              <a:buFont typeface="Courier New" panose="02070309020205020404" pitchFamily="49" charset="0"/>
              <a:buChar char="o"/>
            </a:pPr>
            <a:r>
              <a:rPr lang="en-US" sz="2100" dirty="0">
                <a:solidFill>
                  <a:schemeClr val="bg1">
                    <a:lumMod val="50000"/>
                  </a:schemeClr>
                </a:solidFill>
              </a:rPr>
              <a:t>PA - $0</a:t>
            </a:r>
          </a:p>
          <a:p>
            <a:pPr marL="228600" indent="-228600">
              <a:spcBef>
                <a:spcPts val="500"/>
              </a:spcBef>
              <a:spcAft>
                <a:spcPts val="300"/>
              </a:spcAft>
              <a:buClr>
                <a:srgbClr val="840A4D"/>
              </a:buClr>
            </a:pPr>
            <a:r>
              <a:rPr lang="en-US" sz="2100" dirty="0">
                <a:solidFill>
                  <a:schemeClr val="bg1">
                    <a:lumMod val="50000"/>
                  </a:schemeClr>
                </a:solidFill>
              </a:rPr>
              <a:t>Use of CST to protect assets up to state exclusion</a:t>
            </a:r>
          </a:p>
          <a:p>
            <a:pPr marL="228600" indent="-228600">
              <a:spcBef>
                <a:spcPts val="500"/>
              </a:spcBef>
              <a:spcAft>
                <a:spcPts val="300"/>
              </a:spcAft>
              <a:buClr>
                <a:srgbClr val="840A4D"/>
              </a:buClr>
            </a:pPr>
            <a:r>
              <a:rPr lang="en-US" sz="2100" dirty="0">
                <a:solidFill>
                  <a:schemeClr val="bg1">
                    <a:lumMod val="50000"/>
                  </a:schemeClr>
                </a:solidFill>
              </a:rPr>
              <a:t>Use of Marital Trust followed by gift to children’s trust by surviving spouse (could have limited benefits in states such as CT and PA)</a:t>
            </a:r>
          </a:p>
          <a:p>
            <a:pPr marL="457200" lvl="1" indent="0">
              <a:buClr>
                <a:srgbClr val="840A4D"/>
              </a:buClr>
              <a:buNone/>
            </a:pPr>
            <a:endParaRPr lang="en-US" dirty="0"/>
          </a:p>
          <a:p>
            <a:pPr marL="457200" lvl="1" indent="0">
              <a:buClr>
                <a:srgbClr val="840A4D"/>
              </a:buClr>
              <a:buNone/>
            </a:pPr>
            <a:endParaRPr lang="en-US" dirty="0" smtClean="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State Death Taxes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34994127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0" indent="-228600">
              <a:buClr>
                <a:srgbClr val="840A4D"/>
              </a:buClr>
            </a:pPr>
            <a:r>
              <a:rPr lang="en-US" sz="2200" dirty="0">
                <a:solidFill>
                  <a:schemeClr val="bg1">
                    <a:lumMod val="50000"/>
                  </a:schemeClr>
                </a:solidFill>
              </a:rPr>
              <a:t>Tried to equalize estates</a:t>
            </a:r>
          </a:p>
          <a:p>
            <a:pPr marL="548640" lvl="1" indent="-274320">
              <a:buClr>
                <a:srgbClr val="840A4D"/>
              </a:buClr>
              <a:buSzPct val="70000"/>
              <a:buFont typeface="Courier New" panose="02070309020205020404" pitchFamily="49" charset="0"/>
              <a:buChar char="o"/>
            </a:pPr>
            <a:r>
              <a:rPr lang="en-US" sz="2200" dirty="0">
                <a:solidFill>
                  <a:schemeClr val="bg1">
                    <a:lumMod val="50000"/>
                  </a:schemeClr>
                </a:solidFill>
              </a:rPr>
              <a:t>Didn’t always know who would die first</a:t>
            </a:r>
          </a:p>
          <a:p>
            <a:pPr marL="548640" lvl="1" indent="-274320">
              <a:buClr>
                <a:srgbClr val="840A4D"/>
              </a:buClr>
              <a:buSzPct val="70000"/>
              <a:buFont typeface="Courier New" panose="02070309020205020404" pitchFamily="49" charset="0"/>
              <a:buChar char="o"/>
            </a:pPr>
            <a:r>
              <a:rPr lang="en-US" sz="2200" dirty="0">
                <a:solidFill>
                  <a:schemeClr val="bg1">
                    <a:lumMod val="50000"/>
                  </a:schemeClr>
                </a:solidFill>
              </a:rPr>
              <a:t>Some assets could not be re-titled</a:t>
            </a:r>
          </a:p>
          <a:p>
            <a:pPr marL="548640" lvl="1" indent="-274320">
              <a:buClr>
                <a:srgbClr val="840A4D"/>
              </a:buClr>
              <a:buSzPct val="70000"/>
              <a:buFont typeface="Courier New" panose="02070309020205020404" pitchFamily="49" charset="0"/>
              <a:buChar char="o"/>
            </a:pPr>
            <a:r>
              <a:rPr lang="en-US" sz="2200" dirty="0">
                <a:solidFill>
                  <a:schemeClr val="bg1">
                    <a:lumMod val="50000"/>
                  </a:schemeClr>
                </a:solidFill>
              </a:rPr>
              <a:t>Re-titling in separate names could create creditor issues</a:t>
            </a:r>
          </a:p>
          <a:p>
            <a:pPr marL="0" indent="-228600">
              <a:buClr>
                <a:srgbClr val="840A4D"/>
              </a:buClr>
            </a:pPr>
            <a:r>
              <a:rPr lang="en-US" sz="2200" dirty="0">
                <a:solidFill>
                  <a:schemeClr val="bg1">
                    <a:lumMod val="50000"/>
                  </a:schemeClr>
                </a:solidFill>
              </a:rPr>
              <a:t>Each spouse created identical wills/trusts</a:t>
            </a:r>
          </a:p>
          <a:p>
            <a:pPr marL="548640" lvl="1" indent="-274320">
              <a:buClr>
                <a:srgbClr val="840A4D"/>
              </a:buClr>
              <a:buSzPct val="70000"/>
              <a:buFont typeface="Courier New" panose="02070309020205020404" pitchFamily="49" charset="0"/>
              <a:buChar char="o"/>
            </a:pPr>
            <a:r>
              <a:rPr lang="en-US" sz="2200" dirty="0">
                <a:solidFill>
                  <a:schemeClr val="bg1">
                    <a:lumMod val="50000"/>
                  </a:schemeClr>
                </a:solidFill>
              </a:rPr>
              <a:t>Creating a credit-shelter trust</a:t>
            </a:r>
          </a:p>
          <a:p>
            <a:pPr marL="548640" lvl="1" indent="-274320">
              <a:buClr>
                <a:srgbClr val="840A4D"/>
              </a:buClr>
              <a:buSzPct val="70000"/>
              <a:buFont typeface="Courier New" panose="02070309020205020404" pitchFamily="49" charset="0"/>
              <a:buChar char="o"/>
            </a:pPr>
            <a:r>
              <a:rPr lang="en-US" sz="2200" dirty="0">
                <a:solidFill>
                  <a:schemeClr val="bg1">
                    <a:lumMod val="50000"/>
                  </a:schemeClr>
                </a:solidFill>
              </a:rPr>
              <a:t>Creating a marital trust</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Conventional Planning Prior to 2011</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7" name="Picture 2" descr="C:\Users\agreenwood\Desktop\BN-FE242_1024es_J_201410231507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765626"/>
            <a:ext cx="343078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6899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spcBef>
                <a:spcPts val="500"/>
              </a:spcBef>
              <a:spcAft>
                <a:spcPts val="300"/>
              </a:spcAft>
              <a:buClr>
                <a:srgbClr val="840A4D"/>
              </a:buClr>
            </a:pPr>
            <a:r>
              <a:rPr lang="en-US" sz="2200" dirty="0">
                <a:solidFill>
                  <a:schemeClr val="bg1">
                    <a:lumMod val="50000"/>
                  </a:schemeClr>
                </a:solidFill>
              </a:rPr>
              <a:t>Allows for marital deduction for bequeathed property passing to a surviving spouse who is not a U.S. Citizen</a:t>
            </a:r>
          </a:p>
          <a:p>
            <a:pPr marL="228600" indent="-228600">
              <a:spcBef>
                <a:spcPts val="500"/>
              </a:spcBef>
              <a:spcAft>
                <a:spcPts val="300"/>
              </a:spcAft>
              <a:buClr>
                <a:srgbClr val="840A4D"/>
              </a:buClr>
            </a:pPr>
            <a:r>
              <a:rPr lang="en-US" sz="2200" dirty="0">
                <a:solidFill>
                  <a:schemeClr val="bg1">
                    <a:lumMod val="50000"/>
                  </a:schemeClr>
                </a:solidFill>
              </a:rPr>
              <a:t>Estate tax is generally imposed under Section 2056A when distributions are made from the trust</a:t>
            </a:r>
          </a:p>
          <a:p>
            <a:pPr marL="228600" indent="-228600">
              <a:spcBef>
                <a:spcPts val="500"/>
              </a:spcBef>
              <a:spcAft>
                <a:spcPts val="300"/>
              </a:spcAft>
              <a:buClr>
                <a:srgbClr val="840A4D"/>
              </a:buClr>
            </a:pPr>
            <a:r>
              <a:rPr lang="en-US" sz="2200" dirty="0">
                <a:solidFill>
                  <a:schemeClr val="bg1">
                    <a:lumMod val="50000"/>
                  </a:schemeClr>
                </a:solidFill>
              </a:rPr>
              <a:t>If DSUE amount </a:t>
            </a:r>
          </a:p>
          <a:p>
            <a:pPr marL="548640" lvl="1" indent="-274320">
              <a:spcBef>
                <a:spcPts val="500"/>
              </a:spcBef>
              <a:spcAft>
                <a:spcPts val="300"/>
              </a:spcAft>
              <a:buClr>
                <a:srgbClr val="840A4D"/>
              </a:buClr>
              <a:buSzPct val="70000"/>
              <a:buFont typeface="Courier New" panose="02070309020205020404" pitchFamily="49" charset="0"/>
              <a:buChar char="o"/>
            </a:pPr>
            <a:r>
              <a:rPr lang="en-US" sz="2200" dirty="0">
                <a:solidFill>
                  <a:schemeClr val="bg1">
                    <a:lumMod val="50000"/>
                  </a:schemeClr>
                </a:solidFill>
              </a:rPr>
              <a:t>Executor determines a preliminary DSUE amount</a:t>
            </a:r>
          </a:p>
          <a:p>
            <a:pPr marL="548640" lvl="1" indent="-274320">
              <a:spcBef>
                <a:spcPts val="500"/>
              </a:spcBef>
              <a:spcAft>
                <a:spcPts val="300"/>
              </a:spcAft>
              <a:buClr>
                <a:srgbClr val="840A4D"/>
              </a:buClr>
              <a:buSzPct val="70000"/>
              <a:buFont typeface="Courier New" panose="02070309020205020404" pitchFamily="49" charset="0"/>
              <a:buChar char="o"/>
            </a:pPr>
            <a:r>
              <a:rPr lang="en-US" sz="2200" dirty="0">
                <a:solidFill>
                  <a:schemeClr val="bg1">
                    <a:lumMod val="50000"/>
                  </a:schemeClr>
                </a:solidFill>
              </a:rPr>
              <a:t>Decreases as Section 2056A distributions are made</a:t>
            </a:r>
          </a:p>
          <a:p>
            <a:pPr marL="548640" lvl="1" indent="-274320">
              <a:spcBef>
                <a:spcPts val="500"/>
              </a:spcBef>
              <a:spcAft>
                <a:spcPts val="300"/>
              </a:spcAft>
              <a:buClr>
                <a:srgbClr val="840A4D"/>
              </a:buClr>
              <a:buSzPct val="70000"/>
              <a:buFont typeface="Courier New" panose="02070309020205020404" pitchFamily="49" charset="0"/>
              <a:buChar char="o"/>
            </a:pPr>
            <a:r>
              <a:rPr lang="en-US" sz="2200" dirty="0">
                <a:solidFill>
                  <a:schemeClr val="bg1">
                    <a:lumMod val="50000"/>
                  </a:schemeClr>
                </a:solidFill>
              </a:rPr>
              <a:t>Not available to the surviving spouse against tax on lifetime gifts since final determination of DSUE is postponed until death of surviving spouse or termination of QDOT</a:t>
            </a:r>
          </a:p>
          <a:p>
            <a:pPr marL="457200" lvl="1" indent="0">
              <a:buClr>
                <a:srgbClr val="840A4D"/>
              </a:buClr>
              <a:buNone/>
            </a:pPr>
            <a:endParaRPr lang="en-US" dirty="0"/>
          </a:p>
          <a:p>
            <a:pPr marL="457200" lvl="1" indent="0">
              <a:buClr>
                <a:srgbClr val="840A4D"/>
              </a:buClr>
              <a:buNone/>
            </a:pPr>
            <a:endParaRPr lang="en-US" dirty="0" smtClean="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Qualified Domestic Trust (QDOT)	</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16008662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1123950" y="5562600"/>
            <a:ext cx="2667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0800000">
            <a:off x="0" y="5715000"/>
            <a:ext cx="9144000" cy="1143000"/>
          </a:xfrm>
          <a:prstGeom prst="rect">
            <a:avLst/>
          </a:prstGeom>
          <a:solidFill>
            <a:srgbClr val="840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0800000">
            <a:off x="19049" y="5619750"/>
            <a:ext cx="9144000" cy="952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0800000">
            <a:off x="7048500" y="5772151"/>
            <a:ext cx="1409700" cy="1047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0800000">
            <a:off x="0" y="5715000"/>
            <a:ext cx="790575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28"/>
          <p:cNvSpPr>
            <a:spLocks noGrp="1"/>
          </p:cNvSpPr>
          <p:nvPr>
            <p:ph type="ctrTitle"/>
          </p:nvPr>
        </p:nvSpPr>
        <p:spPr>
          <a:xfrm>
            <a:off x="457200" y="304800"/>
            <a:ext cx="8229600" cy="1470025"/>
          </a:xfrm>
        </p:spPr>
        <p:txBody>
          <a:bodyPr/>
          <a:lstStyle/>
          <a:p>
            <a:pPr algn="l"/>
            <a:r>
              <a:rPr lang="en-US" b="1" dirty="0" smtClean="0">
                <a:solidFill>
                  <a:srgbClr val="840A4D"/>
                </a:solidFill>
                <a:latin typeface="Garamond" panose="02020404030301010803" pitchFamily="18" charset="0"/>
              </a:rPr>
              <a:t>Questions?</a:t>
            </a:r>
            <a:endParaRPr lang="en-US" b="1" dirty="0">
              <a:solidFill>
                <a:srgbClr val="840A4D"/>
              </a:solidFill>
              <a:latin typeface="Garamond" panose="02020404030301010803" pitchFamily="18" charset="0"/>
            </a:endParaRPr>
          </a:p>
        </p:txBody>
      </p:sp>
      <p:sp>
        <p:nvSpPr>
          <p:cNvPr id="30" name="Subtitle 29"/>
          <p:cNvSpPr>
            <a:spLocks noGrp="1"/>
          </p:cNvSpPr>
          <p:nvPr>
            <p:ph type="subTitle" idx="1"/>
          </p:nvPr>
        </p:nvSpPr>
        <p:spPr>
          <a:xfrm>
            <a:off x="609600" y="1676400"/>
            <a:ext cx="7924800" cy="2895600"/>
          </a:xfrm>
        </p:spPr>
        <p:txBody>
          <a:bodyPr/>
          <a:lstStyle/>
          <a:p>
            <a:pPr algn="l"/>
            <a:r>
              <a:rPr lang="en-US" dirty="0" smtClean="0">
                <a:solidFill>
                  <a:schemeClr val="bg1">
                    <a:lumMod val="50000"/>
                  </a:schemeClr>
                </a:solidFill>
                <a:latin typeface="+mj-lt"/>
              </a:rPr>
              <a:t>Jordon N. Rosen, CPA, AEP®</a:t>
            </a:r>
          </a:p>
          <a:p>
            <a:pPr algn="l"/>
            <a:r>
              <a:rPr lang="en-US" dirty="0" smtClean="0">
                <a:solidFill>
                  <a:schemeClr val="bg1">
                    <a:lumMod val="50000"/>
                  </a:schemeClr>
                </a:solidFill>
                <a:latin typeface="+mj-lt"/>
              </a:rPr>
              <a:t>Director, Estate &amp; Trust Section </a:t>
            </a:r>
            <a:endParaRPr lang="en-US" dirty="0" smtClean="0">
              <a:solidFill>
                <a:schemeClr val="bg1">
                  <a:lumMod val="50000"/>
                </a:schemeClr>
              </a:solidFill>
              <a:latin typeface="+mj-lt"/>
              <a:hlinkClick r:id="rId2"/>
            </a:endParaRPr>
          </a:p>
          <a:p>
            <a:pPr algn="l"/>
            <a:r>
              <a:rPr lang="en-US" u="sng" dirty="0" smtClean="0">
                <a:solidFill>
                  <a:schemeClr val="bg1">
                    <a:lumMod val="50000"/>
                  </a:schemeClr>
                </a:solidFill>
                <a:latin typeface="+mj-lt"/>
              </a:rPr>
              <a:t>jrosen@belfint.com</a:t>
            </a:r>
            <a:r>
              <a:rPr lang="en-US" dirty="0" smtClean="0">
                <a:solidFill>
                  <a:schemeClr val="bg1">
                    <a:lumMod val="50000"/>
                  </a:schemeClr>
                </a:solidFill>
                <a:latin typeface="+mj-lt"/>
              </a:rPr>
              <a:t> / 302.573.3911</a:t>
            </a:r>
          </a:p>
          <a:p>
            <a:endParaRPr lang="en-US" dirty="0"/>
          </a:p>
        </p:txBody>
      </p:sp>
      <p:sp>
        <p:nvSpPr>
          <p:cNvPr id="2" name="Rectangle 1"/>
          <p:cNvSpPr/>
          <p:nvPr/>
        </p:nvSpPr>
        <p:spPr>
          <a:xfrm>
            <a:off x="7677150" y="5572125"/>
            <a:ext cx="228600" cy="1238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56" y="5832032"/>
            <a:ext cx="1870387" cy="594360"/>
          </a:xfrm>
          <a:prstGeom prst="rect">
            <a:avLst/>
          </a:prstGeom>
        </p:spPr>
      </p:pic>
      <p:sp>
        <p:nvSpPr>
          <p:cNvPr id="13" name="TextBox 12"/>
          <p:cNvSpPr txBox="1"/>
          <p:nvPr/>
        </p:nvSpPr>
        <p:spPr>
          <a:xfrm>
            <a:off x="54973" y="6543424"/>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22309198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Conventional Planning Prior to </a:t>
            </a:r>
            <a:r>
              <a:rPr lang="en-US" sz="3000" b="1" dirty="0" smtClean="0">
                <a:solidFill>
                  <a:srgbClr val="840A4D"/>
                </a:solidFill>
                <a:latin typeface="Garamond" panose="02020404030301010803" pitchFamily="18" charset="0"/>
              </a:rPr>
              <a:t>2011 - Continued</a:t>
            </a:r>
            <a:endParaRPr lang="en-US" sz="3000" b="1" dirty="0">
              <a:solidFill>
                <a:srgbClr val="840A4D"/>
              </a:solidFill>
              <a:latin typeface="Garamond" panose="02020404030301010803" pitchFamily="18"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13" name="TextBox 12"/>
          <p:cNvSpPr txBox="1"/>
          <p:nvPr/>
        </p:nvSpPr>
        <p:spPr>
          <a:xfrm>
            <a:off x="337808" y="1902749"/>
            <a:ext cx="1735756" cy="646331"/>
          </a:xfrm>
          <a:prstGeom prst="rect">
            <a:avLst/>
          </a:prstGeom>
          <a:noFill/>
        </p:spPr>
        <p:txBody>
          <a:bodyPr vert="horz" wrap="square" rtlCol="0">
            <a:spAutoFit/>
          </a:bodyPr>
          <a:lstStyle/>
          <a:p>
            <a:pPr algn="ctr"/>
            <a:r>
              <a:rPr lang="en-US" dirty="0" smtClean="0">
                <a:solidFill>
                  <a:schemeClr val="bg1">
                    <a:lumMod val="50000"/>
                  </a:schemeClr>
                </a:solidFill>
                <a:latin typeface="+mj-lt"/>
              </a:rPr>
              <a:t>Funded up to exclusion limit</a:t>
            </a:r>
            <a:endParaRPr lang="en-US" dirty="0">
              <a:solidFill>
                <a:schemeClr val="bg1">
                  <a:lumMod val="50000"/>
                </a:schemeClr>
              </a:solidFill>
              <a:latin typeface="+mj-lt"/>
            </a:endParaRPr>
          </a:p>
        </p:txBody>
      </p:sp>
      <p:sp>
        <p:nvSpPr>
          <p:cNvPr id="14" name="Rectangle 13"/>
          <p:cNvSpPr/>
          <p:nvPr/>
        </p:nvSpPr>
        <p:spPr>
          <a:xfrm>
            <a:off x="508681" y="3200621"/>
            <a:ext cx="1394010" cy="1874982"/>
          </a:xfrm>
          <a:prstGeom prst="rect">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TextBox 14"/>
          <p:cNvSpPr txBox="1"/>
          <p:nvPr/>
        </p:nvSpPr>
        <p:spPr>
          <a:xfrm>
            <a:off x="753271" y="3676447"/>
            <a:ext cx="904827" cy="1015663"/>
          </a:xfrm>
          <a:prstGeom prst="rect">
            <a:avLst/>
          </a:prstGeom>
          <a:noFill/>
        </p:spPr>
        <p:txBody>
          <a:bodyPr vert="horz" wrap="square" rtlCol="0">
            <a:spAutoFit/>
          </a:bodyPr>
          <a:lstStyle/>
          <a:p>
            <a:pPr algn="ctr"/>
            <a:r>
              <a:rPr lang="en-US" sz="2000" dirty="0" smtClean="0">
                <a:solidFill>
                  <a:schemeClr val="bg1"/>
                </a:solidFill>
                <a:latin typeface="+mj-lt"/>
              </a:rPr>
              <a:t>Estate of </a:t>
            </a:r>
            <a:br>
              <a:rPr lang="en-US" sz="2000" dirty="0" smtClean="0">
                <a:solidFill>
                  <a:schemeClr val="bg1"/>
                </a:solidFill>
                <a:latin typeface="+mj-lt"/>
              </a:rPr>
            </a:br>
            <a:r>
              <a:rPr lang="en-US" sz="2000" dirty="0" smtClean="0">
                <a:solidFill>
                  <a:schemeClr val="bg1"/>
                </a:solidFill>
                <a:latin typeface="+mj-lt"/>
              </a:rPr>
              <a:t>H</a:t>
            </a:r>
            <a:endParaRPr lang="en-US" sz="2000" dirty="0">
              <a:solidFill>
                <a:schemeClr val="bg1"/>
              </a:solidFill>
              <a:latin typeface="+mj-lt"/>
            </a:endParaRPr>
          </a:p>
        </p:txBody>
      </p:sp>
      <p:cxnSp>
        <p:nvCxnSpPr>
          <p:cNvPr id="17" name="Straight Arrow Connector 16"/>
          <p:cNvCxnSpPr/>
          <p:nvPr/>
        </p:nvCxnSpPr>
        <p:spPr>
          <a:xfrm flipV="1">
            <a:off x="1205686" y="2102804"/>
            <a:ext cx="1611405" cy="1019087"/>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rot="16200000">
            <a:off x="3967018" y="614215"/>
            <a:ext cx="886695" cy="2946401"/>
          </a:xfrm>
          <a:prstGeom prst="rect">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TextBox 20"/>
          <p:cNvSpPr txBox="1"/>
          <p:nvPr/>
        </p:nvSpPr>
        <p:spPr>
          <a:xfrm>
            <a:off x="3957951" y="1902749"/>
            <a:ext cx="904827" cy="430887"/>
          </a:xfrm>
          <a:prstGeom prst="rect">
            <a:avLst/>
          </a:prstGeom>
          <a:noFill/>
        </p:spPr>
        <p:txBody>
          <a:bodyPr vert="horz" wrap="square" rtlCol="0">
            <a:spAutoFit/>
          </a:bodyPr>
          <a:lstStyle/>
          <a:p>
            <a:pPr algn="ctr"/>
            <a:r>
              <a:rPr lang="en-US" sz="2200" dirty="0">
                <a:solidFill>
                  <a:schemeClr val="bg1"/>
                </a:solidFill>
                <a:latin typeface="+mj-lt"/>
              </a:rPr>
              <a:t>CST</a:t>
            </a:r>
          </a:p>
        </p:txBody>
      </p:sp>
      <p:sp>
        <p:nvSpPr>
          <p:cNvPr id="22" name="TextBox 21"/>
          <p:cNvSpPr txBox="1"/>
          <p:nvPr/>
        </p:nvSpPr>
        <p:spPr>
          <a:xfrm>
            <a:off x="4082810" y="2854036"/>
            <a:ext cx="904827" cy="369332"/>
          </a:xfrm>
          <a:prstGeom prst="rect">
            <a:avLst/>
          </a:prstGeom>
          <a:noFill/>
        </p:spPr>
        <p:txBody>
          <a:bodyPr vert="horz" wrap="square" rtlCol="0">
            <a:spAutoFit/>
          </a:bodyPr>
          <a:lstStyle/>
          <a:p>
            <a:pPr algn="ctr"/>
            <a:r>
              <a:rPr lang="en-US" dirty="0">
                <a:solidFill>
                  <a:schemeClr val="bg1">
                    <a:lumMod val="50000"/>
                  </a:schemeClr>
                </a:solidFill>
                <a:latin typeface="+mj-lt"/>
              </a:rPr>
              <a:t>Income</a:t>
            </a:r>
          </a:p>
        </p:txBody>
      </p:sp>
      <p:sp>
        <p:nvSpPr>
          <p:cNvPr id="23" name="TextBox 22"/>
          <p:cNvSpPr txBox="1"/>
          <p:nvPr/>
        </p:nvSpPr>
        <p:spPr>
          <a:xfrm>
            <a:off x="5980383" y="2854034"/>
            <a:ext cx="904827" cy="369332"/>
          </a:xfrm>
          <a:prstGeom prst="rect">
            <a:avLst/>
          </a:prstGeom>
          <a:noFill/>
        </p:spPr>
        <p:txBody>
          <a:bodyPr vert="horz" wrap="square" rtlCol="0">
            <a:spAutoFit/>
          </a:bodyPr>
          <a:lstStyle/>
          <a:p>
            <a:pPr algn="ctr"/>
            <a:r>
              <a:rPr lang="en-US" dirty="0">
                <a:solidFill>
                  <a:schemeClr val="bg1">
                    <a:lumMod val="50000"/>
                  </a:schemeClr>
                </a:solidFill>
                <a:latin typeface="+mj-lt"/>
              </a:rPr>
              <a:t>HEMS</a:t>
            </a:r>
          </a:p>
        </p:txBody>
      </p:sp>
      <p:sp>
        <p:nvSpPr>
          <p:cNvPr id="24" name="Oval 23"/>
          <p:cNvSpPr/>
          <p:nvPr/>
        </p:nvSpPr>
        <p:spPr>
          <a:xfrm>
            <a:off x="4814461" y="3745562"/>
            <a:ext cx="1427018" cy="1330041"/>
          </a:xfrm>
          <a:prstGeom prst="ellipse">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TextBox 24"/>
          <p:cNvSpPr txBox="1"/>
          <p:nvPr/>
        </p:nvSpPr>
        <p:spPr>
          <a:xfrm>
            <a:off x="3810338" y="4184278"/>
            <a:ext cx="904827" cy="369332"/>
          </a:xfrm>
          <a:prstGeom prst="rect">
            <a:avLst/>
          </a:prstGeom>
          <a:noFill/>
        </p:spPr>
        <p:txBody>
          <a:bodyPr vert="horz" wrap="square" rtlCol="0">
            <a:spAutoFit/>
          </a:bodyPr>
          <a:lstStyle/>
          <a:p>
            <a:pPr algn="ctr"/>
            <a:r>
              <a:rPr lang="en-US" dirty="0">
                <a:solidFill>
                  <a:schemeClr val="bg1">
                    <a:lumMod val="50000"/>
                  </a:schemeClr>
                </a:solidFill>
                <a:latin typeface="+mj-lt"/>
              </a:rPr>
              <a:t>or</a:t>
            </a:r>
          </a:p>
        </p:txBody>
      </p:sp>
      <p:cxnSp>
        <p:nvCxnSpPr>
          <p:cNvPr id="26" name="Straight Connector 25"/>
          <p:cNvCxnSpPr/>
          <p:nvPr/>
        </p:nvCxnSpPr>
        <p:spPr>
          <a:xfrm>
            <a:off x="1902691" y="4541336"/>
            <a:ext cx="1221509" cy="0"/>
          </a:xfrm>
          <a:prstGeom prst="line">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731491" y="4541336"/>
            <a:ext cx="997527" cy="0"/>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937165" y="4392002"/>
            <a:ext cx="794327" cy="1874982"/>
          </a:xfrm>
          <a:prstGeom prst="rect">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TextBox 28"/>
          <p:cNvSpPr txBox="1"/>
          <p:nvPr/>
        </p:nvSpPr>
        <p:spPr>
          <a:xfrm>
            <a:off x="2986349" y="4343456"/>
            <a:ext cx="695960" cy="1972074"/>
          </a:xfrm>
          <a:prstGeom prst="rect">
            <a:avLst/>
          </a:prstGeom>
          <a:noFill/>
        </p:spPr>
        <p:txBody>
          <a:bodyPr vert="wordArtVert" wrap="square" rtlCol="0" anchor="ctr">
            <a:spAutoFit/>
          </a:bodyPr>
          <a:lstStyle/>
          <a:p>
            <a:pPr algn="ctr"/>
            <a:r>
              <a:rPr lang="en-US" sz="1400" dirty="0" smtClean="0">
                <a:solidFill>
                  <a:schemeClr val="bg1"/>
                </a:solidFill>
                <a:latin typeface="+mj-lt"/>
              </a:rPr>
              <a:t>Marital Trusts</a:t>
            </a:r>
            <a:endParaRPr lang="en-US" sz="1400" dirty="0">
              <a:solidFill>
                <a:schemeClr val="bg1"/>
              </a:solidFill>
              <a:latin typeface="+mj-lt"/>
            </a:endParaRPr>
          </a:p>
        </p:txBody>
      </p:sp>
      <p:sp>
        <p:nvSpPr>
          <p:cNvPr id="30" name="TextBox 29"/>
          <p:cNvSpPr txBox="1"/>
          <p:nvPr/>
        </p:nvSpPr>
        <p:spPr>
          <a:xfrm>
            <a:off x="5075556" y="4239872"/>
            <a:ext cx="904827" cy="400110"/>
          </a:xfrm>
          <a:prstGeom prst="rect">
            <a:avLst/>
          </a:prstGeom>
          <a:noFill/>
        </p:spPr>
        <p:txBody>
          <a:bodyPr vert="horz" wrap="square" rtlCol="0">
            <a:spAutoFit/>
          </a:bodyPr>
          <a:lstStyle/>
          <a:p>
            <a:pPr algn="ctr"/>
            <a:r>
              <a:rPr lang="en-US" sz="2000" dirty="0" smtClean="0">
                <a:solidFill>
                  <a:schemeClr val="bg1"/>
                </a:solidFill>
                <a:latin typeface="+mj-lt"/>
              </a:rPr>
              <a:t>W</a:t>
            </a:r>
            <a:endParaRPr lang="en-US" sz="2000" dirty="0">
              <a:solidFill>
                <a:schemeClr val="bg1"/>
              </a:solidFill>
              <a:latin typeface="+mj-lt"/>
            </a:endParaRPr>
          </a:p>
        </p:txBody>
      </p:sp>
      <p:cxnSp>
        <p:nvCxnSpPr>
          <p:cNvPr id="31" name="Straight Arrow Connector 30"/>
          <p:cNvCxnSpPr/>
          <p:nvPr/>
        </p:nvCxnSpPr>
        <p:spPr>
          <a:xfrm>
            <a:off x="5144655" y="2530763"/>
            <a:ext cx="27709" cy="1145684"/>
          </a:xfrm>
          <a:prstGeom prst="straightConnector1">
            <a:avLst/>
          </a:prstGeom>
          <a:ln>
            <a:solidFill>
              <a:srgbClr val="00206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823531" y="2530763"/>
            <a:ext cx="27709" cy="1145684"/>
          </a:xfrm>
          <a:prstGeom prst="straightConnector1">
            <a:avLst/>
          </a:prstGeom>
          <a:ln>
            <a:solidFill>
              <a:srgbClr val="00206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5883566" y="2087415"/>
            <a:ext cx="1274616" cy="17052"/>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941294" y="1502640"/>
            <a:ext cx="1159160" cy="584775"/>
          </a:xfrm>
          <a:prstGeom prst="rect">
            <a:avLst/>
          </a:prstGeom>
          <a:noFill/>
        </p:spPr>
        <p:txBody>
          <a:bodyPr vert="horz" wrap="square" rtlCol="0">
            <a:spAutoFit/>
          </a:bodyPr>
          <a:lstStyle/>
          <a:p>
            <a:pPr algn="ctr"/>
            <a:r>
              <a:rPr lang="en-US" sz="1600" dirty="0" smtClean="0">
                <a:solidFill>
                  <a:schemeClr val="bg1">
                    <a:lumMod val="50000"/>
                  </a:schemeClr>
                </a:solidFill>
                <a:latin typeface="+mj-lt"/>
              </a:rPr>
              <a:t>At W’s death</a:t>
            </a:r>
            <a:endParaRPr lang="en-US" sz="1600" dirty="0">
              <a:solidFill>
                <a:schemeClr val="bg1">
                  <a:lumMod val="50000"/>
                </a:schemeClr>
              </a:solidFill>
              <a:latin typeface="+mj-lt"/>
            </a:endParaRPr>
          </a:p>
        </p:txBody>
      </p:sp>
      <p:sp>
        <p:nvSpPr>
          <p:cNvPr id="36" name="Oval 35"/>
          <p:cNvSpPr/>
          <p:nvPr/>
        </p:nvSpPr>
        <p:spPr>
          <a:xfrm>
            <a:off x="7259782" y="1523995"/>
            <a:ext cx="1427018" cy="1330041"/>
          </a:xfrm>
          <a:prstGeom prst="ellipse">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TextBox 36"/>
          <p:cNvSpPr txBox="1"/>
          <p:nvPr/>
        </p:nvSpPr>
        <p:spPr>
          <a:xfrm>
            <a:off x="7314128" y="1829039"/>
            <a:ext cx="1318323" cy="784830"/>
          </a:xfrm>
          <a:prstGeom prst="rect">
            <a:avLst/>
          </a:prstGeom>
          <a:noFill/>
        </p:spPr>
        <p:txBody>
          <a:bodyPr vert="horz" wrap="square" rtlCol="0">
            <a:spAutoFit/>
          </a:bodyPr>
          <a:lstStyle/>
          <a:p>
            <a:pPr algn="ctr"/>
            <a:r>
              <a:rPr lang="en-US" sz="1500" dirty="0" smtClean="0">
                <a:solidFill>
                  <a:schemeClr val="bg1"/>
                </a:solidFill>
                <a:latin typeface="+mj-lt"/>
              </a:rPr>
              <a:t>Children or grandchildren or trust</a:t>
            </a:r>
            <a:endParaRPr lang="en-US" sz="1500" dirty="0">
              <a:solidFill>
                <a:schemeClr val="bg1"/>
              </a:solidFill>
              <a:latin typeface="+mj-lt"/>
            </a:endParaRPr>
          </a:p>
        </p:txBody>
      </p:sp>
    </p:spTree>
    <p:extLst>
      <p:ext uri="{BB962C8B-B14F-4D97-AF65-F5344CB8AC3E}">
        <p14:creationId xmlns:p14="http://schemas.microsoft.com/office/powerpoint/2010/main" val="38359200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228600" indent="-228600">
              <a:buClr>
                <a:srgbClr val="840A4D"/>
              </a:buClr>
            </a:pPr>
            <a:r>
              <a:rPr lang="en-US" sz="2200" dirty="0">
                <a:solidFill>
                  <a:schemeClr val="bg1">
                    <a:lumMod val="50000"/>
                  </a:schemeClr>
                </a:solidFill>
              </a:rPr>
              <a:t>Not planning at all and wasting the first-to-die’s </a:t>
            </a:r>
            <a:br>
              <a:rPr lang="en-US" sz="2200" dirty="0">
                <a:solidFill>
                  <a:schemeClr val="bg1">
                    <a:lumMod val="50000"/>
                  </a:schemeClr>
                </a:solidFill>
              </a:rPr>
            </a:br>
            <a:r>
              <a:rPr lang="en-US" sz="2200" dirty="0">
                <a:solidFill>
                  <a:schemeClr val="bg1">
                    <a:lumMod val="50000"/>
                  </a:schemeClr>
                </a:solidFill>
              </a:rPr>
              <a:t>estate exclusion</a:t>
            </a:r>
          </a:p>
          <a:p>
            <a:pPr marL="228600" indent="-228600">
              <a:buClr>
                <a:srgbClr val="840A4D"/>
              </a:buClr>
            </a:pPr>
            <a:r>
              <a:rPr lang="en-US" sz="2200" dirty="0">
                <a:solidFill>
                  <a:schemeClr val="bg1">
                    <a:lumMod val="50000"/>
                  </a:schemeClr>
                </a:solidFill>
              </a:rPr>
              <a:t>Not being able to fully fund (balance) each spouse’s </a:t>
            </a:r>
            <a:br>
              <a:rPr lang="en-US" sz="2200" dirty="0">
                <a:solidFill>
                  <a:schemeClr val="bg1">
                    <a:lumMod val="50000"/>
                  </a:schemeClr>
                </a:solidFill>
              </a:rPr>
            </a:br>
            <a:r>
              <a:rPr lang="en-US" sz="2200" dirty="0">
                <a:solidFill>
                  <a:schemeClr val="bg1">
                    <a:lumMod val="50000"/>
                  </a:schemeClr>
                </a:solidFill>
              </a:rPr>
              <a:t>CST at the first death</a:t>
            </a:r>
          </a:p>
          <a:p>
            <a:pPr marL="228600" indent="-228600">
              <a:buClr>
                <a:srgbClr val="840A4D"/>
              </a:buClr>
            </a:pPr>
            <a:r>
              <a:rPr lang="en-US" sz="2200" dirty="0">
                <a:solidFill>
                  <a:schemeClr val="bg1">
                    <a:lumMod val="50000"/>
                  </a:schemeClr>
                </a:solidFill>
              </a:rPr>
              <a:t>Not requiring that the CST be funded or leaving the decision to the surviving spouse</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Conventional Planning Challenges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3" name="Picture 4" descr="http://manikandanc.com/wp-content/uploads/2014/01/it_challen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3352800"/>
            <a:ext cx="3714749" cy="317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0319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12192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5"/>
          <p:cNvSpPr txBox="1">
            <a:spLocks/>
          </p:cNvSpPr>
          <p:nvPr/>
        </p:nvSpPr>
        <p:spPr>
          <a:xfrm>
            <a:off x="352424" y="292252"/>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With no Planning – Wasting the Estate Tax Exclusion Amount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graphicFrame>
        <p:nvGraphicFramePr>
          <p:cNvPr id="14" name="Content Placeholder 3"/>
          <p:cNvGraphicFramePr>
            <a:graphicFrameLocks/>
          </p:cNvGraphicFramePr>
          <p:nvPr>
            <p:extLst>
              <p:ext uri="{D42A27DB-BD31-4B8C-83A1-F6EECF244321}">
                <p14:modId xmlns:p14="http://schemas.microsoft.com/office/powerpoint/2010/main" val="1120989424"/>
              </p:ext>
            </p:extLst>
          </p:nvPr>
        </p:nvGraphicFramePr>
        <p:xfrm>
          <a:off x="609599" y="1694152"/>
          <a:ext cx="7555345" cy="2582747"/>
        </p:xfrm>
        <a:graphic>
          <a:graphicData uri="http://schemas.openxmlformats.org/drawingml/2006/table">
            <a:tbl>
              <a:tblPr firstRow="1" bandRow="1"/>
              <a:tblGrid>
                <a:gridCol w="3292302"/>
                <a:gridCol w="208280"/>
                <a:gridCol w="2078182"/>
                <a:gridCol w="249382"/>
                <a:gridCol w="1727199"/>
              </a:tblGrid>
              <a:tr h="37084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en-US"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en-US" dirty="0" smtClean="0">
                          <a:solidFill>
                            <a:schemeClr val="bg1">
                              <a:lumMod val="50000"/>
                            </a:schemeClr>
                          </a:solidFill>
                        </a:rPr>
                        <a:t>H</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en-US" dirty="0" smtClean="0">
                          <a:solidFill>
                            <a:schemeClr val="bg1">
                              <a:lumMod val="50000"/>
                            </a:schemeClr>
                          </a:solidFill>
                        </a:rPr>
                        <a:t>W</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solidFill>
                            <a:schemeClr val="bg1">
                              <a:lumMod val="50000"/>
                            </a:schemeClr>
                          </a:solidFill>
                        </a:rPr>
                        <a:t>Total Estate</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dirty="0">
                        <a:solidFill>
                          <a:schemeClr val="bg1">
                            <a:lumMod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chemeClr val="bg1">
                              <a:lumMod val="50000"/>
                            </a:schemeClr>
                          </a:solidFill>
                        </a:rPr>
                        <a:t>$5,000,000</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chemeClr val="bg1">
                              <a:lumMod val="50000"/>
                            </a:schemeClr>
                          </a:solidFill>
                        </a:rPr>
                        <a:t>$5,000,000</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46438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solidFill>
                            <a:schemeClr val="bg1">
                              <a:lumMod val="50000"/>
                            </a:schemeClr>
                          </a:solidFill>
                        </a:rPr>
                        <a:t>Marital</a:t>
                      </a:r>
                      <a:r>
                        <a:rPr lang="en-US" baseline="0" dirty="0" smtClean="0">
                          <a:solidFill>
                            <a:schemeClr val="bg1">
                              <a:lumMod val="50000"/>
                            </a:schemeClr>
                          </a:solidFill>
                        </a:rPr>
                        <a:t> Deduction at H’s Death</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chemeClr val="bg1">
                              <a:lumMod val="50000"/>
                            </a:schemeClr>
                          </a:solidFill>
                        </a:rPr>
                        <a:t>(5,000,000)</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chemeClr val="bg1">
                              <a:lumMod val="50000"/>
                            </a:schemeClr>
                          </a:solidFill>
                        </a:rPr>
                        <a:t>5,000,000</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230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solidFill>
                            <a:schemeClr val="bg1">
                              <a:lumMod val="50000"/>
                            </a:schemeClr>
                          </a:solidFill>
                        </a:rPr>
                        <a:t>H’s Taxable</a:t>
                      </a:r>
                      <a:r>
                        <a:rPr lang="en-US" baseline="0" dirty="0" smtClean="0">
                          <a:solidFill>
                            <a:schemeClr val="bg1">
                              <a:lumMod val="50000"/>
                            </a:schemeClr>
                          </a:solidFill>
                        </a:rPr>
                        <a:t> Estate</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chemeClr val="bg1">
                              <a:lumMod val="50000"/>
                            </a:schemeClr>
                          </a:solidFill>
                        </a:rPr>
                        <a:t>$-0-</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chemeClr val="bg1">
                              <a:lumMod val="50000"/>
                            </a:schemeClr>
                          </a:solidFill>
                        </a:rPr>
                        <a:t>10,000,000</a:t>
                      </a: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solidFill>
                            <a:schemeClr val="bg1">
                              <a:lumMod val="50000"/>
                            </a:schemeClr>
                          </a:solidFill>
                        </a:rPr>
                        <a:t>W’s Estate</a:t>
                      </a:r>
                      <a:r>
                        <a:rPr lang="en-US" baseline="0" dirty="0" smtClean="0">
                          <a:solidFill>
                            <a:schemeClr val="bg1">
                              <a:lumMod val="50000"/>
                            </a:schemeClr>
                          </a:solidFill>
                        </a:rPr>
                        <a:t> Exclusion at W’s Death</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chemeClr val="bg1">
                              <a:lumMod val="50000"/>
                            </a:schemeClr>
                          </a:solidFill>
                        </a:rPr>
                        <a:t>(5,000,000)</a:t>
                      </a: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solidFill>
                            <a:schemeClr val="bg1">
                              <a:lumMod val="50000"/>
                            </a:schemeClr>
                          </a:solidFill>
                        </a:rPr>
                        <a:t>W’s Taxable Estate</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chemeClr val="bg1">
                              <a:lumMod val="50000"/>
                            </a:schemeClr>
                          </a:solidFill>
                        </a:rPr>
                        <a:t>$5,000,000</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cxnSp>
        <p:nvCxnSpPr>
          <p:cNvPr id="15" name="Straight Arrow Connector 14"/>
          <p:cNvCxnSpPr/>
          <p:nvPr/>
        </p:nvCxnSpPr>
        <p:spPr>
          <a:xfrm>
            <a:off x="5838825" y="2715491"/>
            <a:ext cx="884094" cy="0"/>
          </a:xfrm>
          <a:prstGeom prst="straightConnector1">
            <a:avLst/>
          </a:prstGeom>
          <a:ln>
            <a:solidFill>
              <a:srgbClr val="660033"/>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9789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2" descr="http://www.mclaughlinquinn.com/blog/wp-content/uploads/2011/03/estate-tax-gli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389" y="3515926"/>
            <a:ext cx="3492189" cy="3318813"/>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57200" y="1295399"/>
            <a:ext cx="7772400" cy="4521353"/>
          </a:xfrm>
        </p:spPr>
        <p:txBody>
          <a:bodyPr/>
          <a:lstStyle/>
          <a:p>
            <a:pPr marL="0" indent="0">
              <a:buClr>
                <a:srgbClr val="840A4D"/>
              </a:buClr>
              <a:buNone/>
            </a:pPr>
            <a:r>
              <a:rPr lang="en-US" sz="2200" dirty="0" smtClean="0">
                <a:solidFill>
                  <a:schemeClr val="bg1">
                    <a:lumMod val="50000"/>
                  </a:schemeClr>
                </a:solidFill>
              </a:rPr>
              <a:t>Deceased Spousal Unused Exclusion (DSUE) Amount</a:t>
            </a:r>
          </a:p>
          <a:p>
            <a:pPr marL="228600" indent="-228600">
              <a:buClr>
                <a:srgbClr val="840A4D"/>
              </a:buClr>
            </a:pPr>
            <a:r>
              <a:rPr lang="en-US" sz="2200" dirty="0" smtClean="0">
                <a:solidFill>
                  <a:schemeClr val="bg1">
                    <a:lumMod val="50000"/>
                  </a:schemeClr>
                </a:solidFill>
              </a:rPr>
              <a:t>TRA </a:t>
            </a:r>
            <a:r>
              <a:rPr lang="en-US" sz="2200" dirty="0">
                <a:solidFill>
                  <a:schemeClr val="bg1">
                    <a:lumMod val="50000"/>
                  </a:schemeClr>
                </a:solidFill>
              </a:rPr>
              <a:t>2010 – for decedents dying on or after 1/1/2011</a:t>
            </a:r>
          </a:p>
          <a:p>
            <a:pPr marL="228600" indent="-228600">
              <a:buClr>
                <a:srgbClr val="840A4D"/>
              </a:buClr>
            </a:pPr>
            <a:r>
              <a:rPr lang="en-US" sz="2200" dirty="0">
                <a:solidFill>
                  <a:schemeClr val="bg1">
                    <a:lumMod val="50000"/>
                  </a:schemeClr>
                </a:solidFill>
              </a:rPr>
              <a:t>Estate and gift tax exclusions were reunited at the hip </a:t>
            </a:r>
            <a:br>
              <a:rPr lang="en-US" sz="2200" dirty="0">
                <a:solidFill>
                  <a:schemeClr val="bg1">
                    <a:lumMod val="50000"/>
                  </a:schemeClr>
                </a:solidFill>
              </a:rPr>
            </a:br>
            <a:r>
              <a:rPr lang="en-US" sz="2200" dirty="0">
                <a:solidFill>
                  <a:schemeClr val="bg1">
                    <a:lumMod val="50000"/>
                  </a:schemeClr>
                </a:solidFill>
              </a:rPr>
              <a:t>(“use it now” or “use it later”)</a:t>
            </a:r>
          </a:p>
          <a:p>
            <a:pPr marL="228600" indent="-228600">
              <a:buClr>
                <a:srgbClr val="840A4D"/>
              </a:buClr>
            </a:pPr>
            <a:r>
              <a:rPr lang="en-US" sz="2200" dirty="0">
                <a:solidFill>
                  <a:schemeClr val="bg1">
                    <a:lumMod val="50000"/>
                  </a:schemeClr>
                </a:solidFill>
              </a:rPr>
              <a:t>“Portability” became permanent with the 2012 Tax Act</a:t>
            </a:r>
          </a:p>
          <a:p>
            <a:pPr marL="228600" indent="-228600">
              <a:buClr>
                <a:srgbClr val="840A4D"/>
              </a:buClr>
            </a:pPr>
            <a:r>
              <a:rPr lang="en-US" sz="2200" dirty="0">
                <a:solidFill>
                  <a:schemeClr val="bg1">
                    <a:lumMod val="50000"/>
                  </a:schemeClr>
                </a:solidFill>
              </a:rPr>
              <a:t>Final regulation became effective on June 12, 2015</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IRC Section 2010(c)(4)</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7047506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819752" y="3586869"/>
            <a:ext cx="7772400" cy="1016152"/>
          </a:xfrm>
        </p:spPr>
        <p:txBody>
          <a:bodyPr/>
          <a:lstStyle/>
          <a:p>
            <a:pPr marL="0" indent="0">
              <a:buClr>
                <a:srgbClr val="840A4D"/>
              </a:buClr>
              <a:buNone/>
            </a:pPr>
            <a:r>
              <a:rPr lang="en-US" sz="2200" dirty="0">
                <a:solidFill>
                  <a:schemeClr val="bg1">
                    <a:lumMod val="50000"/>
                  </a:schemeClr>
                </a:solidFill>
              </a:rPr>
              <a:t>* $5,000,000 in 2011 and indexed for inflation</a:t>
            </a:r>
          </a:p>
          <a:p>
            <a:pPr marL="0" indent="0">
              <a:buClr>
                <a:srgbClr val="840A4D"/>
              </a:buClr>
              <a:buNone/>
            </a:pPr>
            <a:r>
              <a:rPr lang="en-US" sz="2200" dirty="0">
                <a:solidFill>
                  <a:schemeClr val="bg1">
                    <a:lumMod val="50000"/>
                  </a:schemeClr>
                </a:solidFill>
              </a:rPr>
              <a:t>** Not indexed for inflation – it is frozen at date of death</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Applicable Exclusion Amount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graphicFrame>
        <p:nvGraphicFramePr>
          <p:cNvPr id="13" name="Content Placeholder 3"/>
          <p:cNvGraphicFramePr>
            <a:graphicFrameLocks/>
          </p:cNvGraphicFramePr>
          <p:nvPr>
            <p:extLst>
              <p:ext uri="{D42A27DB-BD31-4B8C-83A1-F6EECF244321}">
                <p14:modId xmlns:p14="http://schemas.microsoft.com/office/powerpoint/2010/main" val="179387070"/>
              </p:ext>
            </p:extLst>
          </p:nvPr>
        </p:nvGraphicFramePr>
        <p:xfrm>
          <a:off x="609598" y="1694152"/>
          <a:ext cx="7924801" cy="1256867"/>
        </p:xfrm>
        <a:graphic>
          <a:graphicData uri="http://schemas.openxmlformats.org/drawingml/2006/table">
            <a:tbl>
              <a:tblPr firstRow="1" bandRow="1"/>
              <a:tblGrid>
                <a:gridCol w="2244438"/>
                <a:gridCol w="489528"/>
                <a:gridCol w="5190835"/>
              </a:tblGrid>
              <a:tr h="37084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r>
                        <a:rPr lang="en-US" sz="2000" b="0" dirty="0" smtClean="0">
                          <a:solidFill>
                            <a:schemeClr val="bg1">
                              <a:lumMod val="50000"/>
                            </a:schemeClr>
                          </a:solidFill>
                        </a:rPr>
                        <a:t>(Form</a:t>
                      </a:r>
                      <a:r>
                        <a:rPr lang="en-US" sz="2000" b="0" baseline="0" dirty="0" smtClean="0">
                          <a:solidFill>
                            <a:schemeClr val="bg1">
                              <a:lumMod val="50000"/>
                            </a:schemeClr>
                          </a:solidFill>
                        </a:rPr>
                        <a:t> 706, Line 9a)</a:t>
                      </a:r>
                      <a:endParaRPr lang="en-US" sz="2000" b="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en-US" sz="2000"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l"/>
                      <a:r>
                        <a:rPr lang="en-US" sz="2000" b="0" dirty="0" smtClean="0">
                          <a:solidFill>
                            <a:schemeClr val="bg1">
                              <a:lumMod val="50000"/>
                            </a:schemeClr>
                          </a:solidFill>
                        </a:rPr>
                        <a:t>Basic Exclusion Amount*</a:t>
                      </a:r>
                      <a:r>
                        <a:rPr lang="en-US" sz="2000" b="0" baseline="0" dirty="0" smtClean="0">
                          <a:solidFill>
                            <a:schemeClr val="bg1">
                              <a:lumMod val="50000"/>
                            </a:schemeClr>
                          </a:solidFill>
                        </a:rPr>
                        <a:t> ($5,430,000 in 2015)</a:t>
                      </a:r>
                      <a:endParaRPr lang="en-US" sz="2000" b="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no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ysClr val="window" lastClr="FFFFFF"/>
                    </a:solidFill>
                  </a:tcPr>
                </a:tc>
              </a:tr>
              <a:tr h="46438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000" dirty="0" smtClean="0">
                          <a:solidFill>
                            <a:schemeClr val="bg1">
                              <a:lumMod val="50000"/>
                            </a:schemeClr>
                          </a:solidFill>
                        </a:rPr>
                        <a:t>(Form</a:t>
                      </a:r>
                      <a:r>
                        <a:rPr lang="en-US" sz="2000" baseline="0" dirty="0" smtClean="0">
                          <a:solidFill>
                            <a:schemeClr val="bg1">
                              <a:lumMod val="50000"/>
                            </a:schemeClr>
                          </a:solidFill>
                        </a:rPr>
                        <a:t> 706, Line 9b)</a:t>
                      </a:r>
                      <a:endParaRPr lang="en-US" sz="20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2000" dirty="0" smtClean="0">
                          <a:solidFill>
                            <a:schemeClr val="bg1">
                              <a:lumMod val="50000"/>
                            </a:schemeClr>
                          </a:solidFill>
                        </a:rPr>
                        <a:t>+</a:t>
                      </a:r>
                      <a:endParaRPr lang="en-US" sz="20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a:r>
                        <a:rPr lang="en-US" sz="2000" dirty="0" smtClean="0">
                          <a:solidFill>
                            <a:schemeClr val="bg1">
                              <a:lumMod val="50000"/>
                            </a:schemeClr>
                          </a:solidFill>
                        </a:rPr>
                        <a:t>DSUE**</a:t>
                      </a:r>
                      <a:endParaRPr lang="en-US" sz="20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230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000" dirty="0" smtClean="0">
                          <a:solidFill>
                            <a:schemeClr val="bg1">
                              <a:lumMod val="50000"/>
                            </a:schemeClr>
                          </a:solidFill>
                        </a:rPr>
                        <a:t>(Form 706, Line</a:t>
                      </a:r>
                      <a:r>
                        <a:rPr lang="en-US" sz="2000" baseline="0" dirty="0" smtClean="0">
                          <a:solidFill>
                            <a:schemeClr val="bg1">
                              <a:lumMod val="50000"/>
                            </a:schemeClr>
                          </a:solidFill>
                        </a:rPr>
                        <a:t> 9c)</a:t>
                      </a:r>
                      <a:endParaRPr lang="en-US" sz="20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2000"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a:r>
                        <a:rPr lang="en-US" sz="2000" dirty="0" smtClean="0">
                          <a:solidFill>
                            <a:schemeClr val="bg1">
                              <a:lumMod val="50000"/>
                            </a:schemeClr>
                          </a:solidFill>
                        </a:rPr>
                        <a:t>AEA</a:t>
                      </a:r>
                      <a:endParaRPr lang="en-US" sz="20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17474912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200" dirty="0">
                <a:solidFill>
                  <a:srgbClr val="8C0945"/>
                </a:solidFill>
                <a:effectLst>
                  <a:outerShdw blurRad="50000" dist="30000" dir="5400000" algn="tl" rotWithShape="0">
                    <a:srgbClr val="000000">
                      <a:alpha val="30000"/>
                    </a:srgbClr>
                  </a:outerShdw>
                </a:effectLst>
              </a:rPr>
              <a:t>DSUE = Lesser of</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14" name="Content Placeholder 2"/>
          <p:cNvSpPr txBox="1">
            <a:spLocks/>
          </p:cNvSpPr>
          <p:nvPr/>
        </p:nvSpPr>
        <p:spPr>
          <a:xfrm>
            <a:off x="576261" y="1371600"/>
            <a:ext cx="7726680" cy="5010150"/>
          </a:xfrm>
          <a:prstGeom prst="rect">
            <a:avLst/>
          </a:prstGeom>
        </p:spPr>
        <p:txBody>
          <a:bodyPr>
            <a:normAutofit/>
          </a:bodyPr>
          <a:lstStyle/>
          <a:p>
            <a:pPr marL="346075" lvl="1" indent="-346075">
              <a:lnSpc>
                <a:spcPct val="90000"/>
              </a:lnSpc>
              <a:spcBef>
                <a:spcPct val="20000"/>
              </a:spcBef>
              <a:spcAft>
                <a:spcPts val="1000"/>
              </a:spcAft>
              <a:buClr>
                <a:srgbClr val="840A4D"/>
              </a:buClr>
              <a:buSzPct val="80000"/>
              <a:buFont typeface="+mj-lt"/>
              <a:buAutoNum type="alphaUcPeriod"/>
              <a:defRPr/>
            </a:pPr>
            <a:r>
              <a:rPr lang="en-US" sz="2200" dirty="0">
                <a:solidFill>
                  <a:schemeClr val="bg1">
                    <a:lumMod val="50000"/>
                  </a:schemeClr>
                </a:solidFill>
              </a:rPr>
              <a:t>The basic exclusion amount, or</a:t>
            </a:r>
          </a:p>
          <a:p>
            <a:pPr marL="346075" lvl="1" indent="-346075">
              <a:lnSpc>
                <a:spcPct val="90000"/>
              </a:lnSpc>
              <a:spcBef>
                <a:spcPct val="20000"/>
              </a:spcBef>
              <a:spcAft>
                <a:spcPts val="1000"/>
              </a:spcAft>
              <a:buClr>
                <a:srgbClr val="840A4D"/>
              </a:buClr>
              <a:buSzPct val="80000"/>
              <a:buFont typeface="+mj-lt"/>
              <a:buAutoNum type="alphaUcPeriod"/>
              <a:defRPr/>
            </a:pPr>
            <a:r>
              <a:rPr lang="en-US" sz="2200" dirty="0">
                <a:solidFill>
                  <a:schemeClr val="bg1">
                    <a:lumMod val="50000"/>
                  </a:schemeClr>
                </a:solidFill>
              </a:rPr>
              <a:t>The excess of</a:t>
            </a:r>
          </a:p>
          <a:p>
            <a:pPr marL="798513" lvl="2" indent="-336550">
              <a:lnSpc>
                <a:spcPct val="80000"/>
              </a:lnSpc>
              <a:spcBef>
                <a:spcPct val="20000"/>
              </a:spcBef>
              <a:spcAft>
                <a:spcPts val="500"/>
              </a:spcAft>
              <a:buClr>
                <a:srgbClr val="840A4D"/>
              </a:buClr>
              <a:buSzPct val="80000"/>
              <a:buFont typeface="+mj-lt"/>
              <a:buAutoNum type="romanUcPeriod"/>
              <a:defRPr/>
            </a:pPr>
            <a:r>
              <a:rPr lang="en-US" sz="2200" dirty="0">
                <a:solidFill>
                  <a:schemeClr val="bg1">
                    <a:lumMod val="50000"/>
                  </a:schemeClr>
                </a:solidFill>
              </a:rPr>
              <a:t>The applicable exclusion amount of the last such deceased spouse of such surviving spouse, over</a:t>
            </a:r>
          </a:p>
          <a:p>
            <a:pPr marL="798513" lvl="2" indent="-336550">
              <a:lnSpc>
                <a:spcPct val="80000"/>
              </a:lnSpc>
              <a:spcBef>
                <a:spcPct val="20000"/>
              </a:spcBef>
              <a:spcAft>
                <a:spcPts val="500"/>
              </a:spcAft>
              <a:buClr>
                <a:srgbClr val="840A4D"/>
              </a:buClr>
              <a:buSzPct val="80000"/>
              <a:buFont typeface="+mj-lt"/>
              <a:buAutoNum type="romanUcPeriod"/>
              <a:defRPr/>
            </a:pPr>
            <a:r>
              <a:rPr lang="en-US" sz="2200" dirty="0">
                <a:solidFill>
                  <a:schemeClr val="bg1">
                    <a:lumMod val="50000"/>
                  </a:schemeClr>
                </a:solidFill>
              </a:rPr>
              <a:t>The amount with respect to which the tentative tax is determined under Section 2001(b)(1) on the estate of such deceased spouse</a:t>
            </a:r>
          </a:p>
          <a:p>
            <a:pPr marL="82296">
              <a:spcBef>
                <a:spcPts val="600"/>
              </a:spcBef>
              <a:spcAft>
                <a:spcPts val="1200"/>
              </a:spcAft>
              <a:buClr>
                <a:srgbClr val="8C0945"/>
              </a:buClr>
              <a:buSzPct val="80000"/>
              <a:defRPr/>
            </a:pPr>
            <a:endParaRPr lang="en-US" sz="2400" b="1" dirty="0" smtClean="0">
              <a:solidFill>
                <a:schemeClr val="bg1">
                  <a:lumMod val="50000"/>
                </a:schemeClr>
              </a:solidFill>
              <a:latin typeface="Calibri" pitchFamily="34" charset="0"/>
              <a:cs typeface="Calibri" pitchFamily="34" charset="0"/>
            </a:endParaRPr>
          </a:p>
          <a:p>
            <a:pPr marL="82296">
              <a:spcBef>
                <a:spcPts val="600"/>
              </a:spcBef>
              <a:spcAft>
                <a:spcPts val="1200"/>
              </a:spcAft>
              <a:buClr>
                <a:srgbClr val="8C0945"/>
              </a:buClr>
              <a:buSzPct val="80000"/>
              <a:defRPr/>
            </a:pPr>
            <a:r>
              <a:rPr lang="en-US" sz="2200" b="1" dirty="0" smtClean="0">
                <a:solidFill>
                  <a:schemeClr val="bg1">
                    <a:lumMod val="50000"/>
                  </a:schemeClr>
                </a:solidFill>
                <a:latin typeface="Calibri" pitchFamily="34" charset="0"/>
                <a:cs typeface="Calibri" pitchFamily="34" charset="0"/>
              </a:rPr>
              <a:t>IRC Section 2010 (c)(4)</a:t>
            </a: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Tree>
    <p:extLst>
      <p:ext uri="{BB962C8B-B14F-4D97-AF65-F5344CB8AC3E}">
        <p14:creationId xmlns:p14="http://schemas.microsoft.com/office/powerpoint/2010/main" val="39435949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S Powerpoint - Professio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BLS Powerpoint - Professional</Template>
  <TotalTime>95</TotalTime>
  <Words>2099</Words>
  <Application>Microsoft Macintosh PowerPoint</Application>
  <PresentationFormat>On-screen Show (4:3)</PresentationFormat>
  <Paragraphs>244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BLS Powerpoint - Professional</vt:lpstr>
      <vt:lpstr>Navigating the Portability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Belfint, Lyons &amp; Shuman, 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 Here</dc:title>
  <dc:creator>Alayna K. Greenwood</dc:creator>
  <cp:lastModifiedBy>Angie Kuiper</cp:lastModifiedBy>
  <cp:revision>18</cp:revision>
  <dcterms:created xsi:type="dcterms:W3CDTF">2015-06-16T15:48:22Z</dcterms:created>
  <dcterms:modified xsi:type="dcterms:W3CDTF">2017-04-13T15:35:14Z</dcterms:modified>
</cp:coreProperties>
</file>