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theme/themeOverride7.xml" ContentType="application/vnd.openxmlformats-officedocument.themeOverride+xml"/>
  <Override PartName="/ppt/notesSlides/notesSlide6.xml" ContentType="application/vnd.openxmlformats-officedocument.presentationml.notesSlide+xml"/>
  <Override PartName="/ppt/charts/chart9.xml" ContentType="application/vnd.openxmlformats-officedocument.drawingml.chart+xml"/>
  <Override PartName="/ppt/theme/themeOverride8.xml" ContentType="application/vnd.openxmlformats-officedocument.themeOverride+xml"/>
  <Override PartName="/ppt/notesSlides/notesSlide7.xml" ContentType="application/vnd.openxmlformats-officedocument.presentationml.notesSlide+xml"/>
  <Override PartName="/ppt/charts/chart10.xml" ContentType="application/vnd.openxmlformats-officedocument.drawingml.chart+xml"/>
  <Override PartName="/ppt/theme/themeOverride9.xml" ContentType="application/vnd.openxmlformats-officedocument.themeOverride+xml"/>
  <Override PartName="/ppt/notesSlides/notesSlide8.xml" ContentType="application/vnd.openxmlformats-officedocument.presentationml.notesSlide+xml"/>
  <Override PartName="/ppt/charts/chart11.xml" ContentType="application/vnd.openxmlformats-officedocument.drawingml.chart+xml"/>
  <Override PartName="/ppt/theme/themeOverride10.xml" ContentType="application/vnd.openxmlformats-officedocument.themeOverride+xml"/>
  <Override PartName="/ppt/charts/chart12.xml" ContentType="application/vnd.openxmlformats-officedocument.drawingml.chart+xml"/>
  <Override PartName="/ppt/theme/themeOverride11.xml" ContentType="application/vnd.openxmlformats-officedocument.themeOverride+xml"/>
  <Override PartName="/ppt/notesSlides/notesSlide9.xml" ContentType="application/vnd.openxmlformats-officedocument.presentationml.notesSlide+xml"/>
  <Override PartName="/ppt/charts/chart13.xml" ContentType="application/vnd.openxmlformats-officedocument.drawingml.chart+xml"/>
  <Override PartName="/ppt/theme/themeOverride1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9"/>
  </p:notesMasterIdLst>
  <p:handoutMasterIdLst>
    <p:handoutMasterId r:id="rId30"/>
  </p:handoutMasterIdLst>
  <p:sldIdLst>
    <p:sldId id="256" r:id="rId2"/>
    <p:sldId id="320" r:id="rId3"/>
    <p:sldId id="330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40" r:id="rId13"/>
    <p:sldId id="341" r:id="rId14"/>
    <p:sldId id="342" r:id="rId15"/>
    <p:sldId id="343" r:id="rId16"/>
    <p:sldId id="318" r:id="rId17"/>
    <p:sldId id="319" r:id="rId18"/>
    <p:sldId id="322" r:id="rId19"/>
    <p:sldId id="323" r:id="rId20"/>
    <p:sldId id="325" r:id="rId21"/>
    <p:sldId id="326" r:id="rId22"/>
    <p:sldId id="328" r:id="rId23"/>
    <p:sldId id="329" r:id="rId24"/>
    <p:sldId id="327" r:id="rId25"/>
    <p:sldId id="324" r:id="rId26"/>
    <p:sldId id="313" r:id="rId27"/>
    <p:sldId id="286" r:id="rId2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DB0"/>
    <a:srgbClr val="0076BC"/>
    <a:srgbClr val="087FC8"/>
    <a:srgbClr val="C8D7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452" autoAdjust="0"/>
  </p:normalViewPr>
  <p:slideViewPr>
    <p:cSldViewPr>
      <p:cViewPr>
        <p:scale>
          <a:sx n="70" d="100"/>
          <a:sy n="70" d="100"/>
        </p:scale>
        <p:origin x="-1974" y="-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9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10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2.xlsx"/><Relationship Id="rId1" Type="http://schemas.openxmlformats.org/officeDocument/2006/relationships/themeOverride" Target="../theme/themeOverride11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3.xlsx"/><Relationship Id="rId1" Type="http://schemas.openxmlformats.org/officeDocument/2006/relationships/themeOverride" Target="../theme/themeOverride12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6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7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SD Bank Charters vs. Bank Locations</a:t>
            </a:r>
          </a:p>
        </c:rich>
      </c:tx>
      <c:layout>
        <c:manualLayout>
          <c:xMode val="edge"/>
          <c:yMode val="edge"/>
          <c:x val="0.19249050882214383"/>
          <c:y val="1.975300998923046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8083255327349812E-2"/>
          <c:y val="0.16417718155600922"/>
          <c:w val="0.71365490152891731"/>
          <c:h val="0.65008202099737533"/>
        </c:manualLayout>
      </c:layout>
      <c:lineChart>
        <c:grouping val="standard"/>
        <c:varyColors val="0"/>
        <c:ser>
          <c:idx val="0"/>
          <c:order val="0"/>
          <c:tx>
            <c:strRef>
              <c:f>Graphs!$C$25</c:f>
              <c:strCache>
                <c:ptCount val="1"/>
                <c:pt idx="0">
                  <c:v># of Charters</c:v>
                </c:pt>
              </c:strCache>
            </c:strRef>
          </c:tx>
          <c:marker>
            <c:symbol val="square"/>
            <c:size val="5"/>
          </c:marker>
          <c:cat>
            <c:numRef>
              <c:f>Graphs!$B$26:$B$43</c:f>
              <c:numCache>
                <c:formatCode>General</c:formatCod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numCache>
            </c:numRef>
          </c:cat>
          <c:val>
            <c:numRef>
              <c:f>Graphs!$C$26:$C$43</c:f>
              <c:numCache>
                <c:formatCode>General</c:formatCode>
                <c:ptCount val="18"/>
                <c:pt idx="0">
                  <c:v>83</c:v>
                </c:pt>
                <c:pt idx="1">
                  <c:v>82</c:v>
                </c:pt>
                <c:pt idx="2">
                  <c:v>80</c:v>
                </c:pt>
                <c:pt idx="3">
                  <c:v>78</c:v>
                </c:pt>
                <c:pt idx="4">
                  <c:v>76</c:v>
                </c:pt>
                <c:pt idx="5">
                  <c:v>76</c:v>
                </c:pt>
                <c:pt idx="6">
                  <c:v>73</c:v>
                </c:pt>
                <c:pt idx="7">
                  <c:v>71</c:v>
                </c:pt>
                <c:pt idx="8">
                  <c:v>71</c:v>
                </c:pt>
                <c:pt idx="9">
                  <c:v>69</c:v>
                </c:pt>
                <c:pt idx="10">
                  <c:v>68</c:v>
                </c:pt>
                <c:pt idx="11">
                  <c:v>67</c:v>
                </c:pt>
                <c:pt idx="12">
                  <c:v>63</c:v>
                </c:pt>
                <c:pt idx="13">
                  <c:v>62</c:v>
                </c:pt>
                <c:pt idx="14">
                  <c:v>61</c:v>
                </c:pt>
                <c:pt idx="15">
                  <c:v>59</c:v>
                </c:pt>
                <c:pt idx="16">
                  <c:v>57</c:v>
                </c:pt>
                <c:pt idx="17">
                  <c:v>56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7234176"/>
        <c:axId val="167235968"/>
      </c:lineChart>
      <c:lineChart>
        <c:grouping val="standard"/>
        <c:varyColors val="0"/>
        <c:ser>
          <c:idx val="1"/>
          <c:order val="1"/>
          <c:tx>
            <c:strRef>
              <c:f>Graphs!$D$25</c:f>
              <c:strCache>
                <c:ptCount val="1"/>
                <c:pt idx="0">
                  <c:v># of Locations</c:v>
                </c:pt>
              </c:strCache>
            </c:strRef>
          </c:tx>
          <c:marker>
            <c:symbol val="square"/>
            <c:size val="5"/>
          </c:marker>
          <c:cat>
            <c:numRef>
              <c:f>Graphs!$B$26:$B$43</c:f>
              <c:numCache>
                <c:formatCode>General</c:formatCod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numCache>
            </c:numRef>
          </c:cat>
          <c:val>
            <c:numRef>
              <c:f>Graphs!$D$26:$D$43</c:f>
              <c:numCache>
                <c:formatCode>General</c:formatCode>
                <c:ptCount val="18"/>
                <c:pt idx="0">
                  <c:v>213</c:v>
                </c:pt>
                <c:pt idx="1">
                  <c:v>219</c:v>
                </c:pt>
                <c:pt idx="2">
                  <c:v>212</c:v>
                </c:pt>
                <c:pt idx="3">
                  <c:v>215</c:v>
                </c:pt>
                <c:pt idx="4">
                  <c:v>214</c:v>
                </c:pt>
                <c:pt idx="5">
                  <c:v>226</c:v>
                </c:pt>
                <c:pt idx="6">
                  <c:v>224</c:v>
                </c:pt>
                <c:pt idx="7">
                  <c:v>233</c:v>
                </c:pt>
                <c:pt idx="8">
                  <c:v>241</c:v>
                </c:pt>
                <c:pt idx="9">
                  <c:v>247</c:v>
                </c:pt>
                <c:pt idx="10">
                  <c:v>254</c:v>
                </c:pt>
                <c:pt idx="11">
                  <c:v>259</c:v>
                </c:pt>
                <c:pt idx="12">
                  <c:v>236</c:v>
                </c:pt>
                <c:pt idx="13">
                  <c:v>236</c:v>
                </c:pt>
                <c:pt idx="14">
                  <c:v>237</c:v>
                </c:pt>
                <c:pt idx="15">
                  <c:v>230</c:v>
                </c:pt>
                <c:pt idx="16">
                  <c:v>226</c:v>
                </c:pt>
                <c:pt idx="17">
                  <c:v>227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918272"/>
        <c:axId val="167237888"/>
      </c:lineChart>
      <c:catAx>
        <c:axId val="167234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-2400000"/>
          <a:lstStyle/>
          <a:p>
            <a:pPr>
              <a:defRPr/>
            </a:pPr>
            <a:endParaRPr lang="en-US"/>
          </a:p>
        </c:txPr>
        <c:crossAx val="167235968"/>
        <c:crosses val="autoZero"/>
        <c:auto val="1"/>
        <c:lblAlgn val="ctr"/>
        <c:lblOffset val="100"/>
        <c:tickLblSkip val="1"/>
        <c:noMultiLvlLbl val="0"/>
      </c:catAx>
      <c:valAx>
        <c:axId val="167235968"/>
        <c:scaling>
          <c:orientation val="minMax"/>
          <c:max val="90"/>
          <c:min val="3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# of Charters</a:t>
                </a:r>
              </a:p>
            </c:rich>
          </c:tx>
          <c:layout>
            <c:manualLayout>
              <c:xMode val="edge"/>
              <c:yMode val="edge"/>
              <c:x val="1.4371455316337206E-2"/>
              <c:y val="5.4021079396325458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67234176"/>
        <c:crosses val="autoZero"/>
        <c:crossBetween val="between"/>
        <c:majorUnit val="10"/>
      </c:valAx>
      <c:valAx>
        <c:axId val="167237888"/>
        <c:scaling>
          <c:orientation val="minMax"/>
          <c:max val="450"/>
          <c:min val="15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# of Locations</a:t>
                </a:r>
              </a:p>
            </c:rich>
          </c:tx>
          <c:layout>
            <c:manualLayout>
              <c:xMode val="edge"/>
              <c:yMode val="edge"/>
              <c:x val="0.69240668343030543"/>
              <c:y val="4.6774114173228354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70918272"/>
        <c:crosses val="max"/>
        <c:crossBetween val="between"/>
      </c:valAx>
      <c:catAx>
        <c:axId val="1709182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7237888"/>
        <c:crosses val="autoZero"/>
        <c:auto val="1"/>
        <c:lblAlgn val="ctr"/>
        <c:lblOffset val="100"/>
        <c:noMultiLvlLbl val="0"/>
      </c:catAx>
      <c:spPr>
        <a:ln w="22225">
          <a:solidFill>
            <a:srgbClr val="000000"/>
          </a:solidFill>
        </a:ln>
      </c:spPr>
    </c:plotArea>
    <c:legend>
      <c:legendPos val="r"/>
      <c:layout>
        <c:manualLayout>
          <c:xMode val="edge"/>
          <c:yMode val="edge"/>
          <c:x val="0.79596726879728275"/>
          <c:y val="0.42643046221878173"/>
          <c:w val="0.18392212285681483"/>
          <c:h val="0.16366753495005829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722857690601235"/>
          <c:y val="0.14292036431260408"/>
          <c:w val="0.86302579429415949"/>
          <c:h val="0.70575742919248641"/>
        </c:manualLayout>
      </c:layout>
      <c:barChart>
        <c:barDir val="col"/>
        <c:grouping val="clustered"/>
        <c:varyColors val="0"/>
        <c:ser>
          <c:idx val="1"/>
          <c:order val="0"/>
          <c:tx>
            <c:v>Private Companies</c:v>
          </c:tx>
          <c:spPr>
            <a:solidFill>
              <a:schemeClr val="accent2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'Stats 1'!$C$37:$F$37</c:f>
              <c:strCache>
                <c:ptCount val="4"/>
                <c:pt idx="0">
                  <c:v>Active Presence</c:v>
                </c:pt>
                <c:pt idx="1">
                  <c:v>Contracted Presence</c:v>
                </c:pt>
                <c:pt idx="2">
                  <c:v>Limited Presence </c:v>
                </c:pt>
                <c:pt idx="3">
                  <c:v>Employees</c:v>
                </c:pt>
              </c:strCache>
            </c:strRef>
          </c:cat>
          <c:val>
            <c:numRef>
              <c:f>'Stats 1'!$C$40:$E$40</c:f>
              <c:numCache>
                <c:formatCode>General</c:formatCode>
                <c:ptCount val="3"/>
                <c:pt idx="0">
                  <c:v>4</c:v>
                </c:pt>
                <c:pt idx="1">
                  <c:v>22</c:v>
                </c:pt>
                <c:pt idx="2">
                  <c:v>3</c:v>
                </c:pt>
              </c:numCache>
            </c:numRef>
          </c:val>
        </c:ser>
        <c:ser>
          <c:idx val="0"/>
          <c:order val="1"/>
          <c:tx>
            <c:v>Public Companies</c:v>
          </c:tx>
          <c:spPr>
            <a:solidFill>
              <a:schemeClr val="accent1"/>
            </a:solidFill>
          </c:spPr>
          <c:invertIfNegative val="0"/>
          <c:dLbls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'Stats 1'!$C$37:$F$37</c:f>
              <c:strCache>
                <c:ptCount val="4"/>
                <c:pt idx="0">
                  <c:v>Active Presence</c:v>
                </c:pt>
                <c:pt idx="1">
                  <c:v>Contracted Presence</c:v>
                </c:pt>
                <c:pt idx="2">
                  <c:v>Limited Presence </c:v>
                </c:pt>
                <c:pt idx="3">
                  <c:v>Employees</c:v>
                </c:pt>
              </c:strCache>
            </c:strRef>
          </c:cat>
          <c:val>
            <c:numRef>
              <c:f>'Stats 1'!$C$39:$E$39</c:f>
              <c:numCache>
                <c:formatCode>General</c:formatCode>
                <c:ptCount val="3"/>
                <c:pt idx="0">
                  <c:v>19</c:v>
                </c:pt>
                <c:pt idx="1">
                  <c:v>26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3107968"/>
        <c:axId val="183109504"/>
      </c:barChart>
      <c:catAx>
        <c:axId val="1831079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183109504"/>
        <c:crosses val="autoZero"/>
        <c:auto val="1"/>
        <c:lblAlgn val="ctr"/>
        <c:lblOffset val="100"/>
        <c:noMultiLvlLbl val="0"/>
      </c:catAx>
      <c:valAx>
        <c:axId val="18310950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 baseline="0"/>
                </a:pPr>
                <a:r>
                  <a:rPr lang="en-US" sz="1600" baseline="0" dirty="0"/>
                  <a:t># of Trust Companies</a:t>
                </a:r>
              </a:p>
            </c:rich>
          </c:tx>
          <c:layout>
            <c:manualLayout>
              <c:xMode val="edge"/>
              <c:yMode val="edge"/>
              <c:x val="1.2616252473343447E-2"/>
              <c:y val="0.3664737034901342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1831079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4463454780016902E-2"/>
          <c:y val="0.90702354913969085"/>
          <c:w val="0.95526349036878866"/>
          <c:h val="8.8730679498396026E-2"/>
        </c:manualLayout>
      </c:layout>
      <c:overlay val="0"/>
      <c:txPr>
        <a:bodyPr/>
        <a:lstStyle/>
        <a:p>
          <a:pPr>
            <a:defRPr sz="1600" baseline="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809951881014873"/>
          <c:y val="0.1162153689122193"/>
          <c:w val="0.85220691163604556"/>
          <c:h val="0.69373067949839606"/>
        </c:manualLayout>
      </c:layout>
      <c:barChart>
        <c:barDir val="col"/>
        <c:grouping val="stacked"/>
        <c:varyColors val="0"/>
        <c:ser>
          <c:idx val="0"/>
          <c:order val="0"/>
          <c:tx>
            <c:v>Public Companies</c:v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'Stats 1'!$C$31:$F$31</c:f>
              <c:strCache>
                <c:ptCount val="4"/>
                <c:pt idx="0">
                  <c:v>Strong</c:v>
                </c:pt>
                <c:pt idx="1">
                  <c:v>Satisfactory</c:v>
                </c:pt>
                <c:pt idx="2">
                  <c:v>Unsatisfactory</c:v>
                </c:pt>
                <c:pt idx="3">
                  <c:v>Not Rated</c:v>
                </c:pt>
              </c:strCache>
            </c:strRef>
          </c:cat>
          <c:val>
            <c:numRef>
              <c:f>'Stats 1'!$C$33:$F$33</c:f>
              <c:numCache>
                <c:formatCode>General</c:formatCode>
                <c:ptCount val="4"/>
                <c:pt idx="0">
                  <c:v>4</c:v>
                </c:pt>
                <c:pt idx="1">
                  <c:v>22</c:v>
                </c:pt>
                <c:pt idx="2">
                  <c:v>5</c:v>
                </c:pt>
                <c:pt idx="3">
                  <c:v>16</c:v>
                </c:pt>
              </c:numCache>
            </c:numRef>
          </c:val>
        </c:ser>
        <c:ser>
          <c:idx val="1"/>
          <c:order val="1"/>
          <c:tx>
            <c:v>Private Companies</c:v>
          </c:tx>
          <c:invertIfNegative val="0"/>
          <c:dLbls>
            <c:dLbl>
              <c:idx val="0"/>
              <c:layout>
                <c:manualLayout>
                  <c:x val="0"/>
                  <c:y val="-5.2986512524084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77777777777779E-3"/>
                  <c:y val="-5.7803468208092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'Stats 1'!$C$31:$F$31</c:f>
              <c:strCache>
                <c:ptCount val="4"/>
                <c:pt idx="0">
                  <c:v>Strong</c:v>
                </c:pt>
                <c:pt idx="1">
                  <c:v>Satisfactory</c:v>
                </c:pt>
                <c:pt idx="2">
                  <c:v>Unsatisfactory</c:v>
                </c:pt>
                <c:pt idx="3">
                  <c:v>Not Rated</c:v>
                </c:pt>
              </c:strCache>
            </c:strRef>
          </c:cat>
          <c:val>
            <c:numRef>
              <c:f>'Stats 1'!$C$34:$F$34</c:f>
              <c:numCache>
                <c:formatCode>General</c:formatCode>
                <c:ptCount val="4"/>
                <c:pt idx="0">
                  <c:v>0</c:v>
                </c:pt>
                <c:pt idx="1">
                  <c:v>19</c:v>
                </c:pt>
                <c:pt idx="2">
                  <c:v>0</c:v>
                </c:pt>
                <c:pt idx="3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3195520"/>
        <c:axId val="183197056"/>
      </c:barChart>
      <c:catAx>
        <c:axId val="1831955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183197056"/>
        <c:crosses val="autoZero"/>
        <c:auto val="1"/>
        <c:lblAlgn val="ctr"/>
        <c:lblOffset val="100"/>
        <c:noMultiLvlLbl val="0"/>
      </c:catAx>
      <c:valAx>
        <c:axId val="1831970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31955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2975087489063872"/>
          <c:y val="0.92592592592592593"/>
          <c:w val="0.71637467191601045"/>
          <c:h val="7.407407407407407E-2"/>
        </c:manualLayout>
      </c:layout>
      <c:overlay val="0"/>
      <c:txPr>
        <a:bodyPr/>
        <a:lstStyle/>
        <a:p>
          <a:pPr rtl="0">
            <a:defRPr sz="1600"/>
          </a:pPr>
          <a:endParaRPr lang="en-US"/>
        </a:p>
      </c:txPr>
    </c:legend>
    <c:plotVisOnly val="1"/>
    <c:dispBlanksAs val="zero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712335958005248"/>
          <c:y val="0.14342957130358705"/>
          <c:w val="0.82896997842320785"/>
          <c:h val="0.713327237259909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'Stats 1'!$A$19</c:f>
              <c:strCache>
                <c:ptCount val="1"/>
                <c:pt idx="0">
                  <c:v>Public Exams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'Stats 1'!$B$3:$E$3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'Stats 1'!$B$19:$E$19</c:f>
              <c:numCache>
                <c:formatCode>General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15</c:v>
                </c:pt>
                <c:pt idx="3">
                  <c:v>11</c:v>
                </c:pt>
              </c:numCache>
            </c:numRef>
          </c:val>
        </c:ser>
        <c:ser>
          <c:idx val="1"/>
          <c:order val="1"/>
          <c:tx>
            <c:strRef>
              <c:f>'Stats 1'!$A$20</c:f>
              <c:strCache>
                <c:ptCount val="1"/>
                <c:pt idx="0">
                  <c:v>Private Exams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'Stats 1'!$B$3:$E$3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'Stats 1'!$B$20:$E$20</c:f>
              <c:numCache>
                <c:formatCode>General</c:formatCode>
                <c:ptCount val="4"/>
                <c:pt idx="0">
                  <c:v>10</c:v>
                </c:pt>
                <c:pt idx="1">
                  <c:v>4</c:v>
                </c:pt>
                <c:pt idx="2">
                  <c:v>6</c:v>
                </c:pt>
                <c:pt idx="3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9364096"/>
        <c:axId val="189365632"/>
      </c:barChart>
      <c:lineChart>
        <c:grouping val="standard"/>
        <c:varyColors val="0"/>
        <c:ser>
          <c:idx val="2"/>
          <c:order val="2"/>
          <c:tx>
            <c:strRef>
              <c:f>'Stats 1'!$A$21</c:f>
              <c:strCache>
                <c:ptCount val="1"/>
                <c:pt idx="0">
                  <c:v>Full-Time Trust Examiners</c:v>
                </c:pt>
              </c:strCache>
            </c:strRef>
          </c:tx>
          <c:marker>
            <c:symbol val="circle"/>
            <c:size val="5"/>
          </c:marker>
          <c:val>
            <c:numRef>
              <c:f>'Stats 1'!$B$21:$E$21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'Stats 1'!$A$22</c:f>
              <c:strCache>
                <c:ptCount val="1"/>
                <c:pt idx="0">
                  <c:v>Out-of-State Exams</c:v>
                </c:pt>
              </c:strCache>
            </c:strRef>
          </c:tx>
          <c:marker>
            <c:symbol val="star"/>
            <c:size val="5"/>
          </c:marker>
          <c:val>
            <c:numRef>
              <c:f>'Stats 1'!$B$22:$E$22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9377536"/>
        <c:axId val="189376000"/>
      </c:lineChart>
      <c:catAx>
        <c:axId val="189364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89365632"/>
        <c:crosses val="autoZero"/>
        <c:auto val="1"/>
        <c:lblAlgn val="ctr"/>
        <c:lblOffset val="100"/>
        <c:noMultiLvlLbl val="0"/>
      </c:catAx>
      <c:valAx>
        <c:axId val="189365632"/>
        <c:scaling>
          <c:orientation val="minMax"/>
          <c:max val="35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 dirty="0"/>
                  <a:t>#</a:t>
                </a:r>
                <a:r>
                  <a:rPr lang="en-US" sz="1400" baseline="0" dirty="0"/>
                  <a:t> of </a:t>
                </a:r>
                <a:r>
                  <a:rPr lang="en-US" sz="1600" baseline="0" dirty="0"/>
                  <a:t>Examinations</a:t>
                </a:r>
              </a:p>
            </c:rich>
          </c:tx>
          <c:layout>
            <c:manualLayout>
              <c:xMode val="edge"/>
              <c:yMode val="edge"/>
              <c:x val="2.1004155730533686E-2"/>
              <c:y val="0.358214806482523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189364096"/>
        <c:crosses val="autoZero"/>
        <c:crossBetween val="between"/>
      </c:valAx>
      <c:valAx>
        <c:axId val="189376000"/>
        <c:scaling>
          <c:orientation val="minMax"/>
          <c:max val="7"/>
        </c:scaling>
        <c:delete val="0"/>
        <c:axPos val="r"/>
        <c:numFmt formatCode="General" sourceLinked="1"/>
        <c:majorTickMark val="out"/>
        <c:minorTickMark val="none"/>
        <c:tickLblPos val="nextTo"/>
        <c:crossAx val="189377536"/>
        <c:crosses val="max"/>
        <c:crossBetween val="between"/>
      </c:valAx>
      <c:catAx>
        <c:axId val="1893775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937600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7.974609434117276E-2"/>
          <c:y val="0.91918759201650213"/>
          <c:w val="0.86094583317118312"/>
          <c:h val="7.1295397513787176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/>
            </a:pPr>
            <a:r>
              <a:rPr lang="en-US" sz="2400"/>
              <a:t>Trust Examiner Tenure</a:t>
            </a:r>
          </a:p>
        </c:rich>
      </c:tx>
      <c:layout>
        <c:manualLayout>
          <c:xMode val="edge"/>
          <c:yMode val="edge"/>
          <c:x val="0.33721973094170404"/>
          <c:y val="2.0604395604395604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0486272549264675"/>
          <c:y val="0.13160503374578178"/>
          <c:w val="0.68924164047879666"/>
          <c:h val="0.77556324089296536"/>
        </c:manualLayout>
      </c:layout>
      <c:barChart>
        <c:barDir val="col"/>
        <c:grouping val="stacked"/>
        <c:varyColors val="0"/>
        <c:ser>
          <c:idx val="4"/>
          <c:order val="0"/>
          <c:tx>
            <c:strRef>
              <c:f>'Stats 2'!$F$51</c:f>
              <c:strCache>
                <c:ptCount val="1"/>
                <c:pt idx="0">
                  <c:v>&lt;1 year</c:v>
                </c:pt>
              </c:strCache>
            </c:strRef>
          </c:tx>
          <c:invertIfNegative val="0"/>
          <c:cat>
            <c:numRef>
              <c:f>'Stats 2'!$A$52:$A$55</c:f>
              <c:numCache>
                <c:formatCode>mm/dd/yyyy</c:formatCode>
                <c:ptCount val="4"/>
                <c:pt idx="0">
                  <c:v>40908</c:v>
                </c:pt>
                <c:pt idx="1">
                  <c:v>41274</c:v>
                </c:pt>
                <c:pt idx="2">
                  <c:v>41639</c:v>
                </c:pt>
                <c:pt idx="3">
                  <c:v>42004</c:v>
                </c:pt>
              </c:numCache>
            </c:numRef>
          </c:cat>
          <c:val>
            <c:numRef>
              <c:f>'Stats 2'!$F$52:$F$55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</c:ser>
        <c:ser>
          <c:idx val="3"/>
          <c:order val="1"/>
          <c:tx>
            <c:strRef>
              <c:f>'Stats 2'!$E$51</c:f>
              <c:strCache>
                <c:ptCount val="1"/>
                <c:pt idx="0">
                  <c:v>1-3 years</c:v>
                </c:pt>
              </c:strCache>
            </c:strRef>
          </c:tx>
          <c:invertIfNegative val="0"/>
          <c:cat>
            <c:numRef>
              <c:f>'Stats 2'!$A$52:$A$55</c:f>
              <c:numCache>
                <c:formatCode>mm/dd/yyyy</c:formatCode>
                <c:ptCount val="4"/>
                <c:pt idx="0">
                  <c:v>40908</c:v>
                </c:pt>
                <c:pt idx="1">
                  <c:v>41274</c:v>
                </c:pt>
                <c:pt idx="2">
                  <c:v>41639</c:v>
                </c:pt>
                <c:pt idx="3">
                  <c:v>42004</c:v>
                </c:pt>
              </c:numCache>
            </c:numRef>
          </c:cat>
          <c:val>
            <c:numRef>
              <c:f>'Stats 2'!$E$52:$E$55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4</c:v>
                </c:pt>
                <c:pt idx="3">
                  <c:v>2</c:v>
                </c:pt>
              </c:numCache>
            </c:numRef>
          </c:val>
        </c:ser>
        <c:ser>
          <c:idx val="2"/>
          <c:order val="2"/>
          <c:tx>
            <c:strRef>
              <c:f>'Stats 2'!$D$51</c:f>
              <c:strCache>
                <c:ptCount val="1"/>
                <c:pt idx="0">
                  <c:v>3-10 years</c:v>
                </c:pt>
              </c:strCache>
            </c:strRef>
          </c:tx>
          <c:invertIfNegative val="0"/>
          <c:cat>
            <c:numRef>
              <c:f>'Stats 2'!$A$52:$A$55</c:f>
              <c:numCache>
                <c:formatCode>mm/dd/yyyy</c:formatCode>
                <c:ptCount val="4"/>
                <c:pt idx="0">
                  <c:v>40908</c:v>
                </c:pt>
                <c:pt idx="1">
                  <c:v>41274</c:v>
                </c:pt>
                <c:pt idx="2">
                  <c:v>41639</c:v>
                </c:pt>
                <c:pt idx="3">
                  <c:v>42004</c:v>
                </c:pt>
              </c:numCache>
            </c:numRef>
          </c:cat>
          <c:val>
            <c:numRef>
              <c:f>'Stats 2'!$D$52:$D$55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</c:ser>
        <c:ser>
          <c:idx val="1"/>
          <c:order val="3"/>
          <c:tx>
            <c:strRef>
              <c:f>'Stats 2'!$C$51</c:f>
              <c:strCache>
                <c:ptCount val="1"/>
                <c:pt idx="0">
                  <c:v>10+ years</c:v>
                </c:pt>
              </c:strCache>
            </c:strRef>
          </c:tx>
          <c:invertIfNegative val="0"/>
          <c:cat>
            <c:numRef>
              <c:f>'Stats 2'!$A$52:$A$55</c:f>
              <c:numCache>
                <c:formatCode>mm/dd/yyyy</c:formatCode>
                <c:ptCount val="4"/>
                <c:pt idx="0">
                  <c:v>40908</c:v>
                </c:pt>
                <c:pt idx="1">
                  <c:v>41274</c:v>
                </c:pt>
                <c:pt idx="2">
                  <c:v>41639</c:v>
                </c:pt>
                <c:pt idx="3">
                  <c:v>42004</c:v>
                </c:pt>
              </c:numCache>
            </c:numRef>
          </c:cat>
          <c:val>
            <c:numRef>
              <c:f>'Stats 2'!$C$52:$C$55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9324288"/>
        <c:axId val="189404288"/>
      </c:barChart>
      <c:lineChart>
        <c:grouping val="standard"/>
        <c:varyColors val="0"/>
        <c:ser>
          <c:idx val="0"/>
          <c:order val="4"/>
          <c:tx>
            <c:strRef>
              <c:f>'Stats 2'!$G$51</c:f>
              <c:strCache>
                <c:ptCount val="1"/>
                <c:pt idx="0">
                  <c:v>Writing Exams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cat>
            <c:multiLvlStrRef>
              <c:f>Sheet1!#REF!</c:f>
            </c:multiLvlStrRef>
          </c:cat>
          <c:val>
            <c:numRef>
              <c:f>'Stats 2'!$G$52:$G$55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9324288"/>
        <c:axId val="189404288"/>
      </c:lineChart>
      <c:catAx>
        <c:axId val="189324288"/>
        <c:scaling>
          <c:orientation val="minMax"/>
        </c:scaling>
        <c:delete val="0"/>
        <c:axPos val="b"/>
        <c:numFmt formatCode="mm/dd/yyyy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89404288"/>
        <c:crosses val="autoZero"/>
        <c:auto val="0"/>
        <c:lblAlgn val="ctr"/>
        <c:lblOffset val="100"/>
        <c:noMultiLvlLbl val="0"/>
      </c:catAx>
      <c:valAx>
        <c:axId val="18940428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600"/>
                  <a:t># of Examiners</a:t>
                </a:r>
              </a:p>
            </c:rich>
          </c:tx>
          <c:layout>
            <c:manualLayout>
              <c:xMode val="edge"/>
              <c:yMode val="edge"/>
              <c:x val="1.9855554770900275E-2"/>
              <c:y val="0.3840069871073807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18932428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Total</a:t>
            </a:r>
            <a:r>
              <a:rPr lang="en-US" baseline="0"/>
              <a:t> Assets vs. Total Deposits</a:t>
            </a:r>
            <a:endParaRPr lang="en-US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2061110285742589E-2"/>
          <c:y val="0.17903308961379827"/>
          <c:w val="0.73874820482345371"/>
          <c:h val="0.63594463886458641"/>
        </c:manualLayout>
      </c:layout>
      <c:lineChart>
        <c:grouping val="standard"/>
        <c:varyColors val="0"/>
        <c:ser>
          <c:idx val="0"/>
          <c:order val="0"/>
          <c:tx>
            <c:strRef>
              <c:f>Graphs!$C$2</c:f>
              <c:strCache>
                <c:ptCount val="1"/>
                <c:pt idx="0">
                  <c:v>Total Assets</c:v>
                </c:pt>
              </c:strCache>
            </c:strRef>
          </c:tx>
          <c:marker>
            <c:symbol val="square"/>
            <c:size val="5"/>
          </c:marker>
          <c:cat>
            <c:numRef>
              <c:f>Graphs!$B$3:$B$20</c:f>
              <c:numCache>
                <c:formatCode>General</c:formatCod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numCache>
            </c:numRef>
          </c:cat>
          <c:val>
            <c:numRef>
              <c:f>Graphs!$C$3:$C$20</c:f>
              <c:numCache>
                <c:formatCode>General</c:formatCode>
                <c:ptCount val="18"/>
                <c:pt idx="0">
                  <c:v>6102284</c:v>
                </c:pt>
                <c:pt idx="1">
                  <c:v>6974366</c:v>
                </c:pt>
                <c:pt idx="2">
                  <c:v>7468661</c:v>
                </c:pt>
                <c:pt idx="3">
                  <c:v>8596978</c:v>
                </c:pt>
                <c:pt idx="4">
                  <c:v>9126264</c:v>
                </c:pt>
                <c:pt idx="5">
                  <c:v>10076754</c:v>
                </c:pt>
                <c:pt idx="6">
                  <c:v>10324538</c:v>
                </c:pt>
                <c:pt idx="7">
                  <c:v>11301070</c:v>
                </c:pt>
                <c:pt idx="8">
                  <c:v>12194027</c:v>
                </c:pt>
                <c:pt idx="9">
                  <c:v>14826377</c:v>
                </c:pt>
                <c:pt idx="10">
                  <c:v>18899290</c:v>
                </c:pt>
                <c:pt idx="11">
                  <c:v>21415464</c:v>
                </c:pt>
                <c:pt idx="12">
                  <c:v>15110942</c:v>
                </c:pt>
                <c:pt idx="13">
                  <c:v>18319149</c:v>
                </c:pt>
                <c:pt idx="14">
                  <c:v>19054393</c:v>
                </c:pt>
                <c:pt idx="15">
                  <c:v>20675832</c:v>
                </c:pt>
                <c:pt idx="16">
                  <c:v>21334826</c:v>
                </c:pt>
                <c:pt idx="17">
                  <c:v>21473657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</c:f>
              <c:strCache>
                <c:ptCount val="1"/>
                <c:pt idx="0">
                  <c:v>Total Deposits</c:v>
                </c:pt>
              </c:strCache>
            </c:strRef>
          </c:tx>
          <c:marker>
            <c:symbol val="square"/>
            <c:size val="5"/>
          </c:marker>
          <c:cat>
            <c:numRef>
              <c:f>Graphs!$B$3:$B$20</c:f>
              <c:numCache>
                <c:formatCode>General</c:formatCod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numCache>
            </c:numRef>
          </c:cat>
          <c:val>
            <c:numRef>
              <c:f>Graphs!$D$3:$D$20</c:f>
              <c:numCache>
                <c:formatCode>General</c:formatCode>
                <c:ptCount val="18"/>
                <c:pt idx="0">
                  <c:v>4690659</c:v>
                </c:pt>
                <c:pt idx="1">
                  <c:v>5125245</c:v>
                </c:pt>
                <c:pt idx="2">
                  <c:v>5605108</c:v>
                </c:pt>
                <c:pt idx="3">
                  <c:v>6360812</c:v>
                </c:pt>
                <c:pt idx="4">
                  <c:v>6718562</c:v>
                </c:pt>
                <c:pt idx="5">
                  <c:v>7361165</c:v>
                </c:pt>
                <c:pt idx="6">
                  <c:v>7112297</c:v>
                </c:pt>
                <c:pt idx="7">
                  <c:v>7275905</c:v>
                </c:pt>
                <c:pt idx="8">
                  <c:v>8057910</c:v>
                </c:pt>
                <c:pt idx="9">
                  <c:v>9048573</c:v>
                </c:pt>
                <c:pt idx="10">
                  <c:v>10967954</c:v>
                </c:pt>
                <c:pt idx="11">
                  <c:v>12008984</c:v>
                </c:pt>
                <c:pt idx="12">
                  <c:v>11965132</c:v>
                </c:pt>
                <c:pt idx="13">
                  <c:v>15005210</c:v>
                </c:pt>
                <c:pt idx="14">
                  <c:v>15287644</c:v>
                </c:pt>
                <c:pt idx="15">
                  <c:v>16876907</c:v>
                </c:pt>
                <c:pt idx="16">
                  <c:v>17428904</c:v>
                </c:pt>
                <c:pt idx="17">
                  <c:v>17311464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3120896"/>
        <c:axId val="170992768"/>
      </c:lineChart>
      <c:catAx>
        <c:axId val="17312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400000"/>
          <a:lstStyle/>
          <a:p>
            <a:pPr>
              <a:defRPr/>
            </a:pPr>
            <a:endParaRPr lang="en-US"/>
          </a:p>
        </c:txPr>
        <c:crossAx val="170992768"/>
        <c:crosses val="autoZero"/>
        <c:auto val="1"/>
        <c:lblAlgn val="ctr"/>
        <c:lblOffset val="100"/>
        <c:tickLblSkip val="1"/>
        <c:noMultiLvlLbl val="0"/>
      </c:catAx>
      <c:valAx>
        <c:axId val="170992768"/>
        <c:scaling>
          <c:orientation val="minMax"/>
          <c:max val="25000000"/>
          <c:min val="0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crossAx val="173120896"/>
        <c:crosses val="autoZero"/>
        <c:crossBetween val="between"/>
        <c:dispUnits>
          <c:builtInUnit val="millions"/>
          <c:dispUnitsLbl>
            <c:layout/>
            <c:tx>
              <c:rich>
                <a:bodyPr/>
                <a:lstStyle/>
                <a:p>
                  <a:pPr>
                    <a:defRPr/>
                  </a:pPr>
                  <a:r>
                    <a:rPr lang="en-US"/>
                    <a:t>Billions</a:t>
                  </a:r>
                </a:p>
              </c:rich>
            </c:tx>
          </c:dispUnitsLbl>
        </c:dispUnits>
      </c:valAx>
      <c:spPr>
        <a:ln w="22225">
          <a:solidFill>
            <a:srgbClr val="000000"/>
          </a:solidFill>
        </a:ln>
      </c:spPr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Banks</c:v>
                </c:pt>
              </c:strCache>
            </c:strRef>
          </c:tx>
          <c:dLbls>
            <c:dLbl>
              <c:idx val="0"/>
              <c:layout>
                <c:manualLayout>
                  <c:x val="2.8971471471471472E-2"/>
                  <c:y val="1.2343248760571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1879300560402925E-2"/>
                  <c:y val="-5.5765772334013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9020654512780497E-2"/>
                  <c:y val="-1.5682900748517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2804260953867251E-2"/>
                  <c:y val="6.81855740254690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4609136695750868E-2"/>
                  <c:y val="1.4088169534363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0946891773663427E-2"/>
                  <c:y val="-2.99455623602605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0055803835331393E-4"/>
                  <c:y val="-1.3890833090308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Sheet1!$A$2:$A$8</c:f>
              <c:strCache>
                <c:ptCount val="7"/>
                <c:pt idx="0">
                  <c:v>Under $50M</c:v>
                </c:pt>
                <c:pt idx="1">
                  <c:v>$50M-$99M</c:v>
                </c:pt>
                <c:pt idx="2">
                  <c:v>$100M-$299M</c:v>
                </c:pt>
                <c:pt idx="3">
                  <c:v>$300M-$499M</c:v>
                </c:pt>
                <c:pt idx="4">
                  <c:v>$500M-999M</c:v>
                </c:pt>
                <c:pt idx="5">
                  <c:v>$1B-4.99B</c:v>
                </c:pt>
                <c:pt idx="6">
                  <c:v>Over $5B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14</c:v>
                </c:pt>
                <c:pt idx="1">
                  <c:v>15</c:v>
                </c:pt>
                <c:pt idx="2">
                  <c:v>15</c:v>
                </c:pt>
                <c:pt idx="3">
                  <c:v>2</c:v>
                </c:pt>
                <c:pt idx="4">
                  <c:v>7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Composite</a:t>
            </a:r>
            <a:r>
              <a:rPr lang="en-US" sz="2000" baseline="0"/>
              <a:t> Rating Distribution</a:t>
            </a:r>
            <a:endParaRPr lang="en-US" sz="200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4057199211045368"/>
          <c:y val="0.1564309583253313"/>
          <c:w val="0.69709173927223589"/>
          <c:h val="0.48446706856955379"/>
        </c:manualLayout>
      </c:layout>
      <c:areaChart>
        <c:grouping val="stacked"/>
        <c:varyColors val="0"/>
        <c:ser>
          <c:idx val="0"/>
          <c:order val="0"/>
          <c:tx>
            <c:strRef>
              <c:f>Banks!$A$16</c:f>
              <c:strCache>
                <c:ptCount val="1"/>
                <c:pt idx="0">
                  <c:v>5</c:v>
                </c:pt>
              </c:strCache>
            </c:strRef>
          </c:tx>
          <c:cat>
            <c:strRef>
              <c:f>Banks!$B$15:$F$15</c:f>
              <c:strCache>
                <c:ptCount val="5"/>
                <c:pt idx="0">
                  <c:v> 12/31/2010</c:v>
                </c:pt>
                <c:pt idx="1">
                  <c:v> 12/31/2011</c:v>
                </c:pt>
                <c:pt idx="2">
                  <c:v> 12/31/2012</c:v>
                </c:pt>
                <c:pt idx="3">
                  <c:v>12/31/2013</c:v>
                </c:pt>
                <c:pt idx="4">
                  <c:v>12/31/2014</c:v>
                </c:pt>
              </c:strCache>
            </c:strRef>
          </c:cat>
          <c:val>
            <c:numRef>
              <c:f>Banks!$B$16:$F$16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Banks!$A$17</c:f>
              <c:strCache>
                <c:ptCount val="1"/>
                <c:pt idx="0">
                  <c:v>4</c:v>
                </c:pt>
              </c:strCache>
            </c:strRef>
          </c:tx>
          <c:cat>
            <c:strRef>
              <c:f>Banks!$B$15:$F$15</c:f>
              <c:strCache>
                <c:ptCount val="5"/>
                <c:pt idx="0">
                  <c:v> 12/31/2010</c:v>
                </c:pt>
                <c:pt idx="1">
                  <c:v> 12/31/2011</c:v>
                </c:pt>
                <c:pt idx="2">
                  <c:v> 12/31/2012</c:v>
                </c:pt>
                <c:pt idx="3">
                  <c:v>12/31/2013</c:v>
                </c:pt>
                <c:pt idx="4">
                  <c:v>12/31/2014</c:v>
                </c:pt>
              </c:strCache>
            </c:strRef>
          </c:cat>
          <c:val>
            <c:numRef>
              <c:f>Banks!$B$17:$F$17</c:f>
              <c:numCache>
                <c:formatCode>General</c:formatCode>
                <c:ptCount val="5"/>
                <c:pt idx="0">
                  <c:v>3</c:v>
                </c:pt>
                <c:pt idx="1">
                  <c:v>4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Banks!$A$18</c:f>
              <c:strCache>
                <c:ptCount val="1"/>
                <c:pt idx="0">
                  <c:v>3</c:v>
                </c:pt>
              </c:strCache>
            </c:strRef>
          </c:tx>
          <c:cat>
            <c:strRef>
              <c:f>Banks!$B$15:$F$15</c:f>
              <c:strCache>
                <c:ptCount val="5"/>
                <c:pt idx="0">
                  <c:v> 12/31/2010</c:v>
                </c:pt>
                <c:pt idx="1">
                  <c:v> 12/31/2011</c:v>
                </c:pt>
                <c:pt idx="2">
                  <c:v> 12/31/2012</c:v>
                </c:pt>
                <c:pt idx="3">
                  <c:v>12/31/2013</c:v>
                </c:pt>
                <c:pt idx="4">
                  <c:v>12/31/2014</c:v>
                </c:pt>
              </c:strCache>
            </c:strRef>
          </c:cat>
          <c:val>
            <c:numRef>
              <c:f>Banks!$B$18:$F$18</c:f>
              <c:numCache>
                <c:formatCode>General</c:formatCode>
                <c:ptCount val="5"/>
                <c:pt idx="0">
                  <c:v>14</c:v>
                </c:pt>
                <c:pt idx="1">
                  <c:v>7</c:v>
                </c:pt>
                <c:pt idx="2">
                  <c:v>3</c:v>
                </c:pt>
                <c:pt idx="3">
                  <c:v>4</c:v>
                </c:pt>
                <c:pt idx="4">
                  <c:v>2</c:v>
                </c:pt>
              </c:numCache>
            </c:numRef>
          </c:val>
        </c:ser>
        <c:ser>
          <c:idx val="3"/>
          <c:order val="3"/>
          <c:tx>
            <c:strRef>
              <c:f>Banks!$A$19</c:f>
              <c:strCache>
                <c:ptCount val="1"/>
                <c:pt idx="0">
                  <c:v>2</c:v>
                </c:pt>
              </c:strCache>
            </c:strRef>
          </c:tx>
          <c:cat>
            <c:strRef>
              <c:f>Banks!$B$15:$F$15</c:f>
              <c:strCache>
                <c:ptCount val="5"/>
                <c:pt idx="0">
                  <c:v> 12/31/2010</c:v>
                </c:pt>
                <c:pt idx="1">
                  <c:v> 12/31/2011</c:v>
                </c:pt>
                <c:pt idx="2">
                  <c:v> 12/31/2012</c:v>
                </c:pt>
                <c:pt idx="3">
                  <c:v>12/31/2013</c:v>
                </c:pt>
                <c:pt idx="4">
                  <c:v>12/31/2014</c:v>
                </c:pt>
              </c:strCache>
            </c:strRef>
          </c:cat>
          <c:val>
            <c:numRef>
              <c:f>Banks!$B$19:$F$19</c:f>
              <c:numCache>
                <c:formatCode>General</c:formatCode>
                <c:ptCount val="5"/>
                <c:pt idx="0">
                  <c:v>25</c:v>
                </c:pt>
                <c:pt idx="1">
                  <c:v>34</c:v>
                </c:pt>
                <c:pt idx="2">
                  <c:v>33</c:v>
                </c:pt>
                <c:pt idx="3">
                  <c:v>35</c:v>
                </c:pt>
                <c:pt idx="4">
                  <c:v>36</c:v>
                </c:pt>
              </c:numCache>
            </c:numRef>
          </c:val>
        </c:ser>
        <c:ser>
          <c:idx val="4"/>
          <c:order val="4"/>
          <c:tx>
            <c:strRef>
              <c:f>Banks!$A$20</c:f>
              <c:strCache>
                <c:ptCount val="1"/>
                <c:pt idx="0">
                  <c:v>1</c:v>
                </c:pt>
              </c:strCache>
            </c:strRef>
          </c:tx>
          <c:spPr>
            <a:ln w="25400">
              <a:noFill/>
            </a:ln>
          </c:spPr>
          <c:cat>
            <c:strRef>
              <c:f>Banks!$B$15:$F$15</c:f>
              <c:strCache>
                <c:ptCount val="5"/>
                <c:pt idx="0">
                  <c:v> 12/31/2010</c:v>
                </c:pt>
                <c:pt idx="1">
                  <c:v> 12/31/2011</c:v>
                </c:pt>
                <c:pt idx="2">
                  <c:v> 12/31/2012</c:v>
                </c:pt>
                <c:pt idx="3">
                  <c:v>12/31/2013</c:v>
                </c:pt>
                <c:pt idx="4">
                  <c:v>12/31/2014</c:v>
                </c:pt>
              </c:strCache>
            </c:strRef>
          </c:cat>
          <c:val>
            <c:numRef>
              <c:f>Banks!$B$20:$F$20</c:f>
              <c:numCache>
                <c:formatCode>General</c:formatCode>
                <c:ptCount val="5"/>
                <c:pt idx="0">
                  <c:v>18</c:v>
                </c:pt>
                <c:pt idx="1">
                  <c:v>16</c:v>
                </c:pt>
                <c:pt idx="2">
                  <c:v>21</c:v>
                </c:pt>
                <c:pt idx="3">
                  <c:v>18</c:v>
                </c:pt>
                <c:pt idx="4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3643648"/>
        <c:axId val="173645184"/>
      </c:areaChart>
      <c:catAx>
        <c:axId val="17364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1740000"/>
          <a:lstStyle/>
          <a:p>
            <a:pPr>
              <a:defRPr sz="1400"/>
            </a:pPr>
            <a:endParaRPr lang="en-US"/>
          </a:p>
        </c:txPr>
        <c:crossAx val="173645184"/>
        <c:crosses val="autoZero"/>
        <c:auto val="1"/>
        <c:lblAlgn val="ctr"/>
        <c:lblOffset val="100"/>
        <c:noMultiLvlLbl val="0"/>
      </c:catAx>
      <c:valAx>
        <c:axId val="1736451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7364364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9057991271801085"/>
          <c:y val="0.35102464630945523"/>
          <c:w val="5.6165649412166674E-2"/>
          <c:h val="0.3189835957493256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zero"/>
    <c:showDLblsOverMax val="0"/>
  </c:chart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1720769573614622E-2"/>
          <c:y val="0.11546215331373101"/>
          <c:w val="0.81606744911603035"/>
          <c:h val="0.70873940215401943"/>
        </c:manualLayout>
      </c:layout>
      <c:lineChart>
        <c:grouping val="standard"/>
        <c:varyColors val="0"/>
        <c:ser>
          <c:idx val="0"/>
          <c:order val="0"/>
          <c:tx>
            <c:strRef>
              <c:f>'Stats 2'!$B$3</c:f>
              <c:strCache>
                <c:ptCount val="1"/>
                <c:pt idx="0">
                  <c:v>Trust Assets</c:v>
                </c:pt>
              </c:strCache>
            </c:strRef>
          </c:tx>
          <c:marker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cat>
            <c:strRef>
              <c:f>'Stats 2'!$A$4:$A$22</c:f>
              <c:strCache>
                <c:ptCount val="19"/>
                <c:pt idx="0">
                  <c:v>96</c:v>
                </c:pt>
                <c:pt idx="1">
                  <c:v>97</c:v>
                </c:pt>
                <c:pt idx="2">
                  <c:v>98</c:v>
                </c:pt>
                <c:pt idx="3">
                  <c:v>99</c:v>
                </c:pt>
                <c:pt idx="4">
                  <c:v>00</c:v>
                </c:pt>
                <c:pt idx="5">
                  <c:v>01</c:v>
                </c:pt>
                <c:pt idx="6">
                  <c:v>02</c:v>
                </c:pt>
                <c:pt idx="7">
                  <c:v>03</c:v>
                </c:pt>
                <c:pt idx="8">
                  <c:v>04</c:v>
                </c:pt>
                <c:pt idx="9">
                  <c:v>05</c:v>
                </c:pt>
                <c:pt idx="10">
                  <c:v>06</c:v>
                </c:pt>
                <c:pt idx="11">
                  <c:v>07</c:v>
                </c:pt>
                <c:pt idx="12">
                  <c:v>08</c:v>
                </c:pt>
                <c:pt idx="13">
                  <c:v>09</c:v>
                </c:pt>
                <c:pt idx="14">
                  <c:v>10</c:v>
                </c:pt>
                <c:pt idx="15">
                  <c:v>11</c:v>
                </c:pt>
                <c:pt idx="16">
                  <c:v>12</c:v>
                </c:pt>
                <c:pt idx="17">
                  <c:v>13</c:v>
                </c:pt>
                <c:pt idx="18">
                  <c:v>14</c:v>
                </c:pt>
              </c:strCache>
            </c:strRef>
          </c:cat>
          <c:val>
            <c:numRef>
              <c:f>'Stats 2'!$B$4:$B$22</c:f>
              <c:numCache>
                <c:formatCode>_("$"* #,##0_);_("$"* \(#,##0\);_("$"* "-"??_);_(@_)</c:formatCode>
                <c:ptCount val="19"/>
                <c:pt idx="0">
                  <c:v>301863000</c:v>
                </c:pt>
                <c:pt idx="1">
                  <c:v>723820000</c:v>
                </c:pt>
                <c:pt idx="2">
                  <c:v>8212661000</c:v>
                </c:pt>
                <c:pt idx="3">
                  <c:v>9433765000</c:v>
                </c:pt>
                <c:pt idx="4">
                  <c:v>11673187000</c:v>
                </c:pt>
                <c:pt idx="5">
                  <c:v>12651908000</c:v>
                </c:pt>
                <c:pt idx="6">
                  <c:v>13503523000</c:v>
                </c:pt>
                <c:pt idx="7">
                  <c:v>13711290000</c:v>
                </c:pt>
                <c:pt idx="8">
                  <c:v>22886760000</c:v>
                </c:pt>
                <c:pt idx="9">
                  <c:v>32746199000</c:v>
                </c:pt>
                <c:pt idx="10">
                  <c:v>32866535000</c:v>
                </c:pt>
                <c:pt idx="11">
                  <c:v>44200000000</c:v>
                </c:pt>
                <c:pt idx="12">
                  <c:v>35109776000</c:v>
                </c:pt>
                <c:pt idx="13">
                  <c:v>54800000000</c:v>
                </c:pt>
                <c:pt idx="14">
                  <c:v>75565222000</c:v>
                </c:pt>
                <c:pt idx="15">
                  <c:v>108785726000</c:v>
                </c:pt>
                <c:pt idx="16">
                  <c:v>120980576000</c:v>
                </c:pt>
                <c:pt idx="17">
                  <c:v>148125294000</c:v>
                </c:pt>
                <c:pt idx="18">
                  <c:v>168828698000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2988800"/>
        <c:axId val="182990720"/>
      </c:lineChart>
      <c:lineChart>
        <c:grouping val="standard"/>
        <c:varyColors val="0"/>
        <c:ser>
          <c:idx val="1"/>
          <c:order val="1"/>
          <c:tx>
            <c:strRef>
              <c:f>'Stats 2'!$C$3</c:f>
              <c:strCache>
                <c:ptCount val="1"/>
                <c:pt idx="0">
                  <c:v># of Trust Companies</c:v>
                </c:pt>
              </c:strCache>
            </c:strRef>
          </c:tx>
          <c:marker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cat>
            <c:strRef>
              <c:f>'Stats 2'!$A$4:$A$21</c:f>
              <c:strCache>
                <c:ptCount val="18"/>
                <c:pt idx="0">
                  <c:v>96</c:v>
                </c:pt>
                <c:pt idx="1">
                  <c:v>97</c:v>
                </c:pt>
                <c:pt idx="2">
                  <c:v>98</c:v>
                </c:pt>
                <c:pt idx="3">
                  <c:v>99</c:v>
                </c:pt>
                <c:pt idx="4">
                  <c:v>00</c:v>
                </c:pt>
                <c:pt idx="5">
                  <c:v>01</c:v>
                </c:pt>
                <c:pt idx="6">
                  <c:v>02</c:v>
                </c:pt>
                <c:pt idx="7">
                  <c:v>03</c:v>
                </c:pt>
                <c:pt idx="8">
                  <c:v>04</c:v>
                </c:pt>
                <c:pt idx="9">
                  <c:v>05</c:v>
                </c:pt>
                <c:pt idx="10">
                  <c:v>06</c:v>
                </c:pt>
                <c:pt idx="11">
                  <c:v>07</c:v>
                </c:pt>
                <c:pt idx="12">
                  <c:v>08</c:v>
                </c:pt>
                <c:pt idx="13">
                  <c:v>09</c:v>
                </c:pt>
                <c:pt idx="14">
                  <c:v>10</c:v>
                </c:pt>
                <c:pt idx="15">
                  <c:v>11</c:v>
                </c:pt>
                <c:pt idx="16">
                  <c:v>12</c:v>
                </c:pt>
                <c:pt idx="17">
                  <c:v>13</c:v>
                </c:pt>
              </c:strCache>
            </c:strRef>
          </c:cat>
          <c:val>
            <c:numRef>
              <c:f>'Stats 2'!$C$4:$C$22</c:f>
              <c:numCache>
                <c:formatCode>General</c:formatCode>
                <c:ptCount val="19"/>
                <c:pt idx="0">
                  <c:v>1</c:v>
                </c:pt>
                <c:pt idx="1">
                  <c:v>3</c:v>
                </c:pt>
                <c:pt idx="2">
                  <c:v>8</c:v>
                </c:pt>
                <c:pt idx="3">
                  <c:v>11</c:v>
                </c:pt>
                <c:pt idx="4">
                  <c:v>14</c:v>
                </c:pt>
                <c:pt idx="5">
                  <c:v>13</c:v>
                </c:pt>
                <c:pt idx="6">
                  <c:v>17</c:v>
                </c:pt>
                <c:pt idx="7">
                  <c:v>18</c:v>
                </c:pt>
                <c:pt idx="8">
                  <c:v>18</c:v>
                </c:pt>
                <c:pt idx="9">
                  <c:v>19</c:v>
                </c:pt>
                <c:pt idx="10">
                  <c:v>20</c:v>
                </c:pt>
                <c:pt idx="11">
                  <c:v>27</c:v>
                </c:pt>
                <c:pt idx="12">
                  <c:v>34</c:v>
                </c:pt>
                <c:pt idx="13">
                  <c:v>42</c:v>
                </c:pt>
                <c:pt idx="14">
                  <c:v>51</c:v>
                </c:pt>
                <c:pt idx="15">
                  <c:v>56</c:v>
                </c:pt>
                <c:pt idx="16">
                  <c:v>64</c:v>
                </c:pt>
                <c:pt idx="17">
                  <c:v>69</c:v>
                </c:pt>
                <c:pt idx="18">
                  <c:v>76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2995200"/>
        <c:axId val="182993280"/>
      </c:lineChart>
      <c:catAx>
        <c:axId val="182988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82990720"/>
        <c:crosses val="autoZero"/>
        <c:auto val="1"/>
        <c:lblAlgn val="ctr"/>
        <c:lblOffset val="100"/>
        <c:noMultiLvlLbl val="0"/>
      </c:catAx>
      <c:valAx>
        <c:axId val="182990720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en-US" sz="1200"/>
                  <a:t>Billions</a:t>
                </a:r>
              </a:p>
            </c:rich>
          </c:tx>
          <c:layout>
            <c:manualLayout>
              <c:xMode val="edge"/>
              <c:yMode val="edge"/>
              <c:x val="2.1511067022134043E-2"/>
              <c:y val="3.6153892590338202E-2"/>
            </c:manualLayout>
          </c:layout>
          <c:overlay val="0"/>
        </c:title>
        <c:numFmt formatCode="_(&quot;$&quot;* #,##0_);_(&quot;$&quot;* \(#,##0\);_(&quot;$&quot;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82988800"/>
        <c:crosses val="autoZero"/>
        <c:crossBetween val="between"/>
        <c:dispUnits>
          <c:builtInUnit val="billions"/>
        </c:dispUnits>
      </c:valAx>
      <c:valAx>
        <c:axId val="182993280"/>
        <c:scaling>
          <c:orientation val="minMax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Trust Companies</a:t>
                </a:r>
              </a:p>
            </c:rich>
          </c:tx>
          <c:layout>
            <c:manualLayout>
              <c:xMode val="edge"/>
              <c:yMode val="edge"/>
              <c:x val="0.83089772046210764"/>
              <c:y val="3.7519676086930069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82995200"/>
        <c:crosses val="max"/>
        <c:crossBetween val="between"/>
      </c:valAx>
      <c:catAx>
        <c:axId val="1829952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2993280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0228228934069815E-2"/>
          <c:y val="0.11915574265128216"/>
          <c:w val="0.81606744911603035"/>
          <c:h val="0.70873940215401943"/>
        </c:manualLayout>
      </c:layout>
      <c:lineChart>
        <c:grouping val="standard"/>
        <c:varyColors val="0"/>
        <c:ser>
          <c:idx val="0"/>
          <c:order val="0"/>
          <c:tx>
            <c:strRef>
              <c:f>'Stats 2'!$B$30</c:f>
              <c:strCache>
                <c:ptCount val="1"/>
                <c:pt idx="0">
                  <c:v>Trust Assets</c:v>
                </c:pt>
              </c:strCache>
            </c:strRef>
          </c:tx>
          <c:marker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cat>
            <c:strRef>
              <c:f>'Stats 2'!$A$31:$A$43</c:f>
              <c:strCache>
                <c:ptCount val="13"/>
                <c:pt idx="0">
                  <c:v>02</c:v>
                </c:pt>
                <c:pt idx="1">
                  <c:v>03</c:v>
                </c:pt>
                <c:pt idx="2">
                  <c:v>04</c:v>
                </c:pt>
                <c:pt idx="3">
                  <c:v>05</c:v>
                </c:pt>
                <c:pt idx="4">
                  <c:v>06</c:v>
                </c:pt>
                <c:pt idx="5">
                  <c:v>07</c:v>
                </c:pt>
                <c:pt idx="6">
                  <c:v>08</c:v>
                </c:pt>
                <c:pt idx="7">
                  <c:v>09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</c:strCache>
            </c:strRef>
          </c:cat>
          <c:val>
            <c:numRef>
              <c:f>'Stats 2'!$B$31:$B$43</c:f>
              <c:numCache>
                <c:formatCode>"$"#,##0</c:formatCode>
                <c:ptCount val="13"/>
                <c:pt idx="0">
                  <c:v>1431058000</c:v>
                </c:pt>
                <c:pt idx="1">
                  <c:v>1593179000</c:v>
                </c:pt>
                <c:pt idx="2">
                  <c:v>1398019000</c:v>
                </c:pt>
                <c:pt idx="3">
                  <c:v>1643929000</c:v>
                </c:pt>
                <c:pt idx="4">
                  <c:v>1976385000</c:v>
                </c:pt>
                <c:pt idx="5">
                  <c:v>2581014000</c:v>
                </c:pt>
                <c:pt idx="6">
                  <c:v>2591904000</c:v>
                </c:pt>
                <c:pt idx="7">
                  <c:v>3883531000</c:v>
                </c:pt>
                <c:pt idx="8">
                  <c:v>4478076000</c:v>
                </c:pt>
                <c:pt idx="9">
                  <c:v>4636074000</c:v>
                </c:pt>
                <c:pt idx="10">
                  <c:v>5065511000</c:v>
                </c:pt>
                <c:pt idx="11">
                  <c:v>5823885000</c:v>
                </c:pt>
                <c:pt idx="12">
                  <c:v>6305128000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2309632"/>
        <c:axId val="182311552"/>
      </c:lineChart>
      <c:lineChart>
        <c:grouping val="standard"/>
        <c:varyColors val="0"/>
        <c:ser>
          <c:idx val="1"/>
          <c:order val="1"/>
          <c:tx>
            <c:strRef>
              <c:f>'Stats 2'!$C$30</c:f>
              <c:strCache>
                <c:ptCount val="1"/>
                <c:pt idx="0">
                  <c:v># of Trust Departments</c:v>
                </c:pt>
              </c:strCache>
            </c:strRef>
          </c:tx>
          <c:marker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cat>
            <c:strRef>
              <c:f>'Stats 2'!$A$31:$A$42</c:f>
              <c:strCache>
                <c:ptCount val="12"/>
                <c:pt idx="0">
                  <c:v>02</c:v>
                </c:pt>
                <c:pt idx="1">
                  <c:v>03</c:v>
                </c:pt>
                <c:pt idx="2">
                  <c:v>04</c:v>
                </c:pt>
                <c:pt idx="3">
                  <c:v>05</c:v>
                </c:pt>
                <c:pt idx="4">
                  <c:v>06</c:v>
                </c:pt>
                <c:pt idx="5">
                  <c:v>07</c:v>
                </c:pt>
                <c:pt idx="6">
                  <c:v>08</c:v>
                </c:pt>
                <c:pt idx="7">
                  <c:v>09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</c:strCache>
            </c:strRef>
          </c:cat>
          <c:val>
            <c:numRef>
              <c:f>'Stats 2'!$C$31:$C$43</c:f>
              <c:numCache>
                <c:formatCode>General</c:formatCode>
                <c:ptCount val="13"/>
                <c:pt idx="0">
                  <c:v>8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  <c:pt idx="7">
                  <c:v>8</c:v>
                </c:pt>
                <c:pt idx="8">
                  <c:v>8</c:v>
                </c:pt>
                <c:pt idx="9">
                  <c:v>8</c:v>
                </c:pt>
                <c:pt idx="10">
                  <c:v>8</c:v>
                </c:pt>
                <c:pt idx="11">
                  <c:v>8</c:v>
                </c:pt>
                <c:pt idx="12">
                  <c:v>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2320128"/>
        <c:axId val="182318208"/>
      </c:lineChart>
      <c:catAx>
        <c:axId val="182309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82311552"/>
        <c:crosses val="autoZero"/>
        <c:auto val="1"/>
        <c:lblAlgn val="ctr"/>
        <c:lblOffset val="100"/>
        <c:noMultiLvlLbl val="0"/>
      </c:catAx>
      <c:valAx>
        <c:axId val="182311552"/>
        <c:scaling>
          <c:orientation val="minMax"/>
          <c:max val="7000000000"/>
          <c:min val="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Billions</a:t>
                </a:r>
              </a:p>
            </c:rich>
          </c:tx>
          <c:layout>
            <c:manualLayout>
              <c:xMode val="edge"/>
              <c:yMode val="edge"/>
              <c:x val="2.1511067022134043E-2"/>
              <c:y val="3.6153892590338202E-2"/>
            </c:manualLayout>
          </c:layout>
          <c:overlay val="0"/>
        </c:title>
        <c:numFmt formatCode="&quot;$&quot;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82309632"/>
        <c:crosses val="autoZero"/>
        <c:crossBetween val="between"/>
        <c:majorUnit val="1000000000"/>
        <c:minorUnit val="100000000"/>
        <c:dispUnits>
          <c:builtInUnit val="billions"/>
        </c:dispUnits>
      </c:valAx>
      <c:valAx>
        <c:axId val="182318208"/>
        <c:scaling>
          <c:orientation val="minMax"/>
          <c:max val="10"/>
          <c:min val="5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en-US" sz="1200"/>
                  <a:t>Trust Departments</a:t>
                </a:r>
              </a:p>
            </c:rich>
          </c:tx>
          <c:layout>
            <c:manualLayout>
              <c:xMode val="edge"/>
              <c:yMode val="edge"/>
              <c:x val="0.83089772046210764"/>
              <c:y val="3.7519676086930069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82320128"/>
        <c:crosses val="max"/>
        <c:crossBetween val="between"/>
        <c:majorUnit val="1"/>
        <c:minorUnit val="1"/>
      </c:valAx>
      <c:catAx>
        <c:axId val="1823201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2318208"/>
        <c:crossesAt val="6.4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.27640011390085673"/>
          <c:y val="0.92671177665756033"/>
          <c:w val="0.44719977219828655"/>
          <c:h val="7.3288223342439701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532174103237095"/>
          <c:y val="0.15325240594925635"/>
          <c:w val="0.85608136482939634"/>
          <c:h val="0.68447142023913676"/>
        </c:manualLayout>
      </c:layout>
      <c:barChart>
        <c:barDir val="col"/>
        <c:grouping val="stacked"/>
        <c:varyColors val="0"/>
        <c:ser>
          <c:idx val="2"/>
          <c:order val="0"/>
          <c:tx>
            <c:v>Public Pending</c:v>
          </c:tx>
          <c:invertIfNegative val="0"/>
          <c:cat>
            <c:strRef>
              <c:f>'Stats 1'!$B$3:$F$3</c:f>
              <c:strCach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Pending</c:v>
                </c:pt>
              </c:strCache>
            </c:strRef>
          </c:cat>
          <c:val>
            <c:numRef>
              <c:f>'Stats 1'!$B$7:$E$7</c:f>
              <c:numCache>
                <c:formatCode>General</c:formatCode>
                <c:ptCount val="4"/>
                <c:pt idx="2">
                  <c:v>0</c:v>
                </c:pt>
              </c:numCache>
            </c:numRef>
          </c:val>
        </c:ser>
        <c:ser>
          <c:idx val="0"/>
          <c:order val="1"/>
          <c:tx>
            <c:v>Public Companies</c:v>
          </c:tx>
          <c:invertIfNegative val="0"/>
          <c:dLbls>
            <c:dLbl>
              <c:idx val="4"/>
              <c:layout>
                <c:manualLayout>
                  <c:x val="6.3471219085138975E-2"/>
                  <c:y val="5.97104045379907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'Stats 1'!$B$3:$F$3</c:f>
              <c:strCach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Pending</c:v>
                </c:pt>
              </c:strCache>
            </c:strRef>
          </c:cat>
          <c:val>
            <c:numRef>
              <c:f>'Stats 1'!$B$5:$F$5</c:f>
              <c:numCache>
                <c:formatCode>General</c:formatCode>
                <c:ptCount val="5"/>
                <c:pt idx="0">
                  <c:v>34</c:v>
                </c:pt>
                <c:pt idx="1">
                  <c:v>38</c:v>
                </c:pt>
                <c:pt idx="2">
                  <c:v>41</c:v>
                </c:pt>
                <c:pt idx="3">
                  <c:v>47</c:v>
                </c:pt>
                <c:pt idx="4">
                  <c:v>1</c:v>
                </c:pt>
              </c:numCache>
            </c:numRef>
          </c:val>
        </c:ser>
        <c:ser>
          <c:idx val="1"/>
          <c:order val="2"/>
          <c:tx>
            <c:v>Private Companies</c:v>
          </c:tx>
          <c:invertIfNegative val="0"/>
          <c:dLbls>
            <c:dLbl>
              <c:idx val="4"/>
              <c:layout>
                <c:manualLayout>
                  <c:x val="6.3471219085138975E-2"/>
                  <c:y val="-2.3884161815196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'Stats 1'!$B$3:$F$3</c:f>
              <c:strCach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Pending</c:v>
                </c:pt>
              </c:strCache>
            </c:strRef>
          </c:cat>
          <c:val>
            <c:numRef>
              <c:f>'Stats 1'!$B$6:$F$6</c:f>
              <c:numCache>
                <c:formatCode>General</c:formatCode>
                <c:ptCount val="5"/>
                <c:pt idx="0">
                  <c:v>22</c:v>
                </c:pt>
                <c:pt idx="1">
                  <c:v>26</c:v>
                </c:pt>
                <c:pt idx="2">
                  <c:v>28</c:v>
                </c:pt>
                <c:pt idx="3">
                  <c:v>29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2422912"/>
        <c:axId val="182428800"/>
      </c:barChart>
      <c:catAx>
        <c:axId val="182422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182428800"/>
        <c:crosses val="autoZero"/>
        <c:auto val="1"/>
        <c:lblAlgn val="ctr"/>
        <c:lblOffset val="100"/>
        <c:noMultiLvlLbl val="0"/>
      </c:catAx>
      <c:valAx>
        <c:axId val="18242880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 baseline="0"/>
                </a:pPr>
                <a:r>
                  <a:rPr lang="en-US" sz="1600" baseline="0"/>
                  <a:t>Total Trust Companies</a:t>
                </a:r>
              </a:p>
            </c:rich>
          </c:tx>
          <c:layout>
            <c:manualLayout>
              <c:xMode val="edge"/>
              <c:yMode val="edge"/>
              <c:x val="2.8251367943413853E-2"/>
              <c:y val="0.3318968462275548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182422912"/>
        <c:crosses val="autoZero"/>
        <c:crossBetween val="between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4.4736439195100605E-2"/>
          <c:y val="0.93456032719836402"/>
          <c:w val="0.95526356080489938"/>
          <c:h val="6.1349693251533742E-2"/>
        </c:manualLayout>
      </c:layout>
      <c:overlay val="0"/>
      <c:txPr>
        <a:bodyPr/>
        <a:lstStyle/>
        <a:p>
          <a:pPr>
            <a:defRPr sz="1600" baseline="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276643084589045"/>
          <c:y val="0.11307139021310939"/>
          <c:w val="0.72860914260717413"/>
          <c:h val="0.71224919801691455"/>
        </c:manualLayout>
      </c:layout>
      <c:barChart>
        <c:barDir val="col"/>
        <c:grouping val="stacked"/>
        <c:varyColors val="0"/>
        <c:ser>
          <c:idx val="1"/>
          <c:order val="0"/>
          <c:tx>
            <c:v>Public Companies</c:v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numRef>
              <c:f>'Stats 1'!$B$3:$E$3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'Stats 1'!$B$9:$E$9</c:f>
              <c:numCache>
                <c:formatCode>#,##0</c:formatCode>
                <c:ptCount val="4"/>
                <c:pt idx="0">
                  <c:v>64060520</c:v>
                </c:pt>
                <c:pt idx="1">
                  <c:v>76265028</c:v>
                </c:pt>
                <c:pt idx="2">
                  <c:v>93548146</c:v>
                </c:pt>
                <c:pt idx="3">
                  <c:v>111895782</c:v>
                </c:pt>
              </c:numCache>
            </c:numRef>
          </c:val>
        </c:ser>
        <c:ser>
          <c:idx val="2"/>
          <c:order val="1"/>
          <c:tx>
            <c:v>Private Companies</c:v>
          </c:tx>
          <c:spPr>
            <a:solidFill>
              <a:schemeClr val="accent2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accent1"/>
                </a:solidFill>
              </a:ln>
            </c:spPr>
          </c:dPt>
          <c:cat>
            <c:numRef>
              <c:f>'Stats 1'!$B$3:$E$3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'Stats 1'!$B$10:$E$10</c:f>
              <c:numCache>
                <c:formatCode>#,##0</c:formatCode>
                <c:ptCount val="4"/>
                <c:pt idx="0">
                  <c:v>40038829</c:v>
                </c:pt>
                <c:pt idx="1">
                  <c:v>44715548</c:v>
                </c:pt>
                <c:pt idx="2">
                  <c:v>54577148</c:v>
                </c:pt>
                <c:pt idx="3">
                  <c:v>56932916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8912768"/>
        <c:axId val="188914304"/>
      </c:barChart>
      <c:catAx>
        <c:axId val="188912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188914304"/>
        <c:crosses val="autoZero"/>
        <c:auto val="1"/>
        <c:lblAlgn val="ctr"/>
        <c:lblOffset val="100"/>
        <c:noMultiLvlLbl val="0"/>
      </c:catAx>
      <c:valAx>
        <c:axId val="18891430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 dirty="0"/>
                  <a:t>Total </a:t>
                </a:r>
                <a:r>
                  <a:rPr lang="en-US" sz="1600" baseline="0" dirty="0"/>
                  <a:t>Assets</a:t>
                </a:r>
                <a:r>
                  <a:rPr lang="en-US" sz="1200" dirty="0"/>
                  <a:t> (000)</a:t>
                </a:r>
              </a:p>
            </c:rich>
          </c:tx>
          <c:layout>
            <c:manualLayout>
              <c:xMode val="edge"/>
              <c:yMode val="edge"/>
              <c:x val="5.2208223972003497E-2"/>
              <c:y val="0.33873883061860433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1889127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3597769028871389E-2"/>
          <c:y val="0.92554206765820934"/>
          <c:w val="0.84806889763779525"/>
          <c:h val="7.0212160979877508E-2"/>
        </c:manualLayout>
      </c:layout>
      <c:overlay val="0"/>
      <c:txPr>
        <a:bodyPr/>
        <a:lstStyle/>
        <a:p>
          <a:pPr>
            <a:defRPr sz="1600" baseline="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1776640419947507"/>
          <c:y val="0.18786321015597776"/>
          <c:w val="0.7291644794400699"/>
          <c:h val="0.64687192047531117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'Stats 1'!$A$86</c:f>
              <c:strCache>
                <c:ptCount val="1"/>
                <c:pt idx="0">
                  <c:v>Discretionary Assets</c:v>
                </c:pt>
              </c:strCache>
            </c:strRef>
          </c:tx>
          <c:invertIfNegative val="0"/>
          <c:cat>
            <c:numRef>
              <c:f>'Stats 1'!$B$85:$E$85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'Stats 1'!$B$86:$E$86</c:f>
              <c:numCache>
                <c:formatCode>#,##0</c:formatCode>
                <c:ptCount val="4"/>
                <c:pt idx="0">
                  <c:v>39227623</c:v>
                </c:pt>
                <c:pt idx="1">
                  <c:v>44370964</c:v>
                </c:pt>
                <c:pt idx="2">
                  <c:v>58886289</c:v>
                </c:pt>
                <c:pt idx="3">
                  <c:v>58448292</c:v>
                </c:pt>
              </c:numCache>
            </c:numRef>
          </c:val>
        </c:ser>
        <c:ser>
          <c:idx val="0"/>
          <c:order val="1"/>
          <c:tx>
            <c:strRef>
              <c:f>'Stats 1'!$A$87</c:f>
              <c:strCache>
                <c:ptCount val="1"/>
                <c:pt idx="0">
                  <c:v>Directed Assets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numRef>
              <c:f>'Stats 1'!$B$85:$E$85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'Stats 1'!$B$87:$E$87</c:f>
              <c:numCache>
                <c:formatCode>#,##0</c:formatCode>
                <c:ptCount val="4"/>
                <c:pt idx="0">
                  <c:v>47612221</c:v>
                </c:pt>
                <c:pt idx="1">
                  <c:v>56683192</c:v>
                </c:pt>
                <c:pt idx="2">
                  <c:v>72330601</c:v>
                </c:pt>
                <c:pt idx="3">
                  <c:v>78993561</c:v>
                </c:pt>
              </c:numCache>
            </c:numRef>
          </c:val>
        </c:ser>
        <c:ser>
          <c:idx val="1"/>
          <c:order val="2"/>
          <c:tx>
            <c:strRef>
              <c:f>'Stats 1'!$A$88</c:f>
              <c:strCache>
                <c:ptCount val="1"/>
                <c:pt idx="0">
                  <c:v>Custodial Assets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numRef>
              <c:f>'Stats 1'!$B$85:$E$85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'Stats 1'!$B$88:$E$88</c:f>
              <c:numCache>
                <c:formatCode>#,##0</c:formatCode>
                <c:ptCount val="4"/>
                <c:pt idx="0">
                  <c:v>17259505</c:v>
                </c:pt>
                <c:pt idx="1">
                  <c:v>19926420</c:v>
                </c:pt>
                <c:pt idx="2">
                  <c:v>22924606</c:v>
                </c:pt>
                <c:pt idx="3">
                  <c:v>31386845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8861056"/>
        <c:axId val="188866944"/>
      </c:barChart>
      <c:catAx>
        <c:axId val="188861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88866944"/>
        <c:crosses val="autoZero"/>
        <c:auto val="1"/>
        <c:lblAlgn val="ctr"/>
        <c:lblOffset val="100"/>
        <c:noMultiLvlLbl val="0"/>
      </c:catAx>
      <c:valAx>
        <c:axId val="1888669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 b="1"/>
                </a:pPr>
                <a:r>
                  <a:rPr lang="en-US" sz="1600" b="1"/>
                  <a:t>Total Assets</a:t>
                </a:r>
              </a:p>
            </c:rich>
          </c:tx>
          <c:layout>
            <c:manualLayout>
              <c:xMode val="edge"/>
              <c:yMode val="edge"/>
              <c:x val="1.8874890638670167E-2"/>
              <c:y val="0.34783153624630458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888610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6.0819772528433944E-2"/>
          <c:y val="0.86979440069991254"/>
          <c:w val="0.88640244969378812"/>
          <c:h val="0.1261515748031496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0.09434</cdr:x>
      <cdr:y>0.98148</cdr:y>
    </cdr:from>
    <cdr:to>
      <cdr:x>0.87736</cdr:x>
      <cdr:y>1</cdr:y>
    </cdr:to>
    <cdr:sp macro="" textlink="">
      <cdr:nvSpPr>
        <cdr:cNvPr id="2" name="TextBox 9"/>
        <cdr:cNvSpPr txBox="1"/>
      </cdr:nvSpPr>
      <cdr:spPr>
        <a:xfrm xmlns:a="http://schemas.openxmlformats.org/drawingml/2006/main">
          <a:off x="797947" y="4038600"/>
          <a:ext cx="6622939" cy="76200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solidFill>
            <a:schemeClr val="lt1">
              <a:shade val="50000"/>
            </a:schemeClr>
          </a:solidFill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900" dirty="0" smtClean="0"/>
            <a:t>*</a:t>
          </a:r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823"/>
            <a:ext cx="3037840" cy="464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823"/>
            <a:ext cx="3037840" cy="464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F18B282-71DB-448F-BE0A-7C10064BE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459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578"/>
          </a:xfrm>
          <a:prstGeom prst="rect">
            <a:avLst/>
          </a:prstGeom>
        </p:spPr>
        <p:txBody>
          <a:bodyPr vert="horz" lIns="93333" tIns="46666" rIns="93333" bIns="46666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578"/>
          </a:xfrm>
          <a:prstGeom prst="rect">
            <a:avLst/>
          </a:prstGeom>
        </p:spPr>
        <p:txBody>
          <a:bodyPr vert="horz" lIns="93333" tIns="46666" rIns="93333" bIns="46666" rtlCol="0"/>
          <a:lstStyle>
            <a:lvl1pPr algn="r">
              <a:defRPr sz="1200" smtClean="0"/>
            </a:lvl1pPr>
          </a:lstStyle>
          <a:p>
            <a:pPr>
              <a:defRPr/>
            </a:pPr>
            <a:fld id="{D037D96A-3A38-4211-88F5-BDBC82E950EF}" type="datetimeFigureOut">
              <a:rPr lang="en-US"/>
              <a:pPr>
                <a:defRPr/>
              </a:pPr>
              <a:t>4/13/2015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33" tIns="46666" rIns="93333" bIns="46666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911"/>
            <a:ext cx="5608320" cy="4182813"/>
          </a:xfrm>
          <a:prstGeom prst="rect">
            <a:avLst/>
          </a:prstGeom>
        </p:spPr>
        <p:txBody>
          <a:bodyPr vert="horz" lIns="93333" tIns="46666" rIns="93333" bIns="46666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204"/>
            <a:ext cx="3037840" cy="464577"/>
          </a:xfrm>
          <a:prstGeom prst="rect">
            <a:avLst/>
          </a:prstGeom>
        </p:spPr>
        <p:txBody>
          <a:bodyPr vert="horz" lIns="93333" tIns="46666" rIns="93333" bIns="46666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30204"/>
            <a:ext cx="3037840" cy="464577"/>
          </a:xfrm>
          <a:prstGeom prst="rect">
            <a:avLst/>
          </a:prstGeom>
        </p:spPr>
        <p:txBody>
          <a:bodyPr vert="horz" lIns="93333" tIns="46666" rIns="93333" bIns="46666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277B8A3-360C-4DFA-A7AD-78650AEEC9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683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77B8A3-360C-4DFA-A7AD-78650AEEC98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297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77B8A3-360C-4DFA-A7AD-78650AEEC98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53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77B8A3-360C-4DFA-A7AD-78650AEEC98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52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77B8A3-360C-4DFA-A7AD-78650AEEC98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8792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Public = $111,895,782,000</a:t>
            </a:r>
          </a:p>
          <a:p>
            <a:r>
              <a:rPr lang="en-US" dirty="0" smtClean="0"/>
              <a:t>Private</a:t>
            </a:r>
            <a:r>
              <a:rPr lang="en-US" baseline="0" dirty="0" smtClean="0"/>
              <a:t> = $56,932,916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77B8A3-360C-4DFA-A7AD-78650AEEC98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0726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77B8A3-360C-4DFA-A7AD-78650AEEC98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547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77B8A3-360C-4DFA-A7AD-78650AEEC98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577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77B8A3-360C-4DFA-A7AD-78650AEEC98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755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77B8A3-360C-4DFA-A7AD-78650AEEC98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588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0" y="2895600"/>
            <a:ext cx="9144000" cy="39624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white">
          <a:xfrm>
            <a:off x="0" y="6548438"/>
            <a:ext cx="9144000" cy="309562"/>
          </a:xfrm>
          <a:prstGeom prst="rect">
            <a:avLst/>
          </a:prstGeom>
          <a:solidFill>
            <a:srgbClr val="0076B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white">
          <a:xfrm>
            <a:off x="0" y="-1588"/>
            <a:ext cx="9144000" cy="3201988"/>
          </a:xfrm>
          <a:prstGeom prst="rect">
            <a:avLst/>
          </a:prstGeom>
          <a:solidFill>
            <a:srgbClr val="0076B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ltGray">
          <a:xfrm>
            <a:off x="0" y="3200400"/>
            <a:ext cx="9144000" cy="103188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ltGray">
          <a:xfrm>
            <a:off x="0" y="3303588"/>
            <a:ext cx="9144000" cy="104775"/>
          </a:xfrm>
          <a:prstGeom prst="rect">
            <a:avLst/>
          </a:prstGeom>
          <a:solidFill>
            <a:srgbClr val="C8D7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1712913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 Black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 Black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 Black" pitchFamily="34" charset="0"/>
              </a:defRPr>
            </a:lvl1pPr>
          </a:lstStyle>
          <a:p>
            <a:pPr>
              <a:defRPr/>
            </a:pPr>
            <a:fld id="{5888CFD5-0BB5-442C-81D2-B10C9293C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568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AC270-0143-4AFA-A9D9-003957907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372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304800"/>
            <a:ext cx="215265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4800"/>
            <a:ext cx="630555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E16E5-3FD1-4416-A37F-15430CE937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868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7F3FF-FC72-4926-8EFA-91CEDA321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979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141C2-3463-49AC-8AAC-C7002FE7FD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072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133600"/>
            <a:ext cx="4152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2133600"/>
            <a:ext cx="4152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9EA25-D7D0-415D-83BD-866EED2FF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36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0F92D-58BE-4ACA-B2C9-ADAD9AB60C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62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62E39-F983-472B-8E17-904B6DA809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885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06173-A544-49BF-AFB4-3AA0BE863A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741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31CDB-D7D7-4F0D-8D62-F823722829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916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94602-15BA-4438-A91C-7F3CF5B6B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851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27" name="Rectangle 4"/>
          <p:cNvSpPr>
            <a:spLocks noChangeArrowheads="1"/>
          </p:cNvSpPr>
          <p:nvPr/>
        </p:nvSpPr>
        <p:spPr bwMode="white">
          <a:xfrm>
            <a:off x="0" y="6548438"/>
            <a:ext cx="9144000" cy="309562"/>
          </a:xfrm>
          <a:prstGeom prst="rect">
            <a:avLst/>
          </a:prstGeom>
          <a:solidFill>
            <a:srgbClr val="0076B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white">
          <a:xfrm>
            <a:off x="0" y="-1588"/>
            <a:ext cx="9144000" cy="1611313"/>
          </a:xfrm>
          <a:prstGeom prst="rect">
            <a:avLst/>
          </a:prstGeom>
          <a:solidFill>
            <a:srgbClr val="0076B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ltGray">
          <a:xfrm>
            <a:off x="0" y="1609725"/>
            <a:ext cx="9144000" cy="103188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30" name="Rectangle 8"/>
          <p:cNvSpPr>
            <a:spLocks noChangeArrowheads="1"/>
          </p:cNvSpPr>
          <p:nvPr/>
        </p:nvSpPr>
        <p:spPr bwMode="ltGray">
          <a:xfrm>
            <a:off x="0" y="1712913"/>
            <a:ext cx="9144000" cy="104775"/>
          </a:xfrm>
          <a:prstGeom prst="rect">
            <a:avLst/>
          </a:prstGeom>
          <a:solidFill>
            <a:srgbClr val="C8D7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4800"/>
            <a:ext cx="8610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2133600"/>
            <a:ext cx="8458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D7AF831-E3C2-4E6A-9E62-FA1D91FA1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76BC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76BC"/>
        </a:buClr>
        <a:buChar char="•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76BC"/>
        </a:buClr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76BC"/>
        </a:buClr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76BC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76BC"/>
        </a:buClr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76BC"/>
        </a:buClr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76BC"/>
        </a:buClr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76BC"/>
        </a:buClr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914400"/>
            <a:ext cx="8686800" cy="1828800"/>
          </a:xfrm>
        </p:spPr>
        <p:txBody>
          <a:bodyPr/>
          <a:lstStyle/>
          <a:p>
            <a:pPr eaLnBrk="1" hangingPunct="1"/>
            <a:r>
              <a:rPr lang="en-US" sz="4800" b="1" dirty="0" smtClean="0">
                <a:solidFill>
                  <a:schemeClr val="tx2"/>
                </a:solidFill>
              </a:rPr>
              <a:t>Sioux Falls Estate Planning Council</a:t>
            </a:r>
          </a:p>
          <a:p>
            <a:pPr eaLnBrk="1" hangingPunct="1"/>
            <a:r>
              <a:rPr lang="en-US" sz="4800" b="1" dirty="0" smtClean="0">
                <a:solidFill>
                  <a:schemeClr val="tx2"/>
                </a:solidFill>
              </a:rPr>
              <a:t>April 16, 2015</a:t>
            </a:r>
          </a:p>
        </p:txBody>
      </p:sp>
      <p:pic>
        <p:nvPicPr>
          <p:cNvPr id="3075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863" y="3505200"/>
            <a:ext cx="6459537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65388" y="5429250"/>
            <a:ext cx="4154487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dirty="0">
                <a:solidFill>
                  <a:srgbClr val="006DB0"/>
                </a:solidFill>
                <a:latin typeface="+mn-lt"/>
              </a:rPr>
              <a:t>Division of Banking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88CFD5-0BB5-442C-81D2-B10C9293C472}" type="slidenum">
              <a:rPr lang="en-US" smtClean="0">
                <a:latin typeface="+mn-lt"/>
              </a:rPr>
              <a:pPr>
                <a:defRPr/>
              </a:pPr>
              <a:t>1</a:t>
            </a:fld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vs. Private Trust Assets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D62E39-F983-472B-8E17-904B6DA809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0600131"/>
              </p:ext>
            </p:extLst>
          </p:nvPr>
        </p:nvGraphicFramePr>
        <p:xfrm>
          <a:off x="0" y="1670208"/>
          <a:ext cx="9144000" cy="4882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1058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Total Assets by Type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D62E39-F983-472B-8E17-904B6DA809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5050235"/>
              </p:ext>
            </p:extLst>
          </p:nvPr>
        </p:nvGraphicFramePr>
        <p:xfrm>
          <a:off x="32657" y="1828800"/>
          <a:ext cx="9144000" cy="4692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7867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Company Situs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D62E39-F983-472B-8E17-904B6DA809C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6340470"/>
              </p:ext>
            </p:extLst>
          </p:nvPr>
        </p:nvGraphicFramePr>
        <p:xfrm>
          <a:off x="-21771" y="1600200"/>
          <a:ext cx="9143999" cy="4840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5423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Company Composite Ratings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D62E39-F983-472B-8E17-904B6DA809C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7354559"/>
              </p:ext>
            </p:extLst>
          </p:nvPr>
        </p:nvGraphicFramePr>
        <p:xfrm>
          <a:off x="0" y="1872138"/>
          <a:ext cx="9067800" cy="468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656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Examination Statistics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D62E39-F983-472B-8E17-904B6DA809C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4097312"/>
              </p:ext>
            </p:extLst>
          </p:nvPr>
        </p:nvGraphicFramePr>
        <p:xfrm>
          <a:off x="0" y="1828800"/>
          <a:ext cx="9144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771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Examiner Tenure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D62E39-F983-472B-8E17-904B6DA809C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2512237"/>
              </p:ext>
            </p:extLst>
          </p:nvPr>
        </p:nvGraphicFramePr>
        <p:xfrm>
          <a:off x="0" y="1752600"/>
          <a:ext cx="91440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188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DLR –Banking Bills </a:t>
            </a:r>
          </a:p>
          <a:p>
            <a:pPr lvl="1"/>
            <a:r>
              <a:rPr lang="en-US" dirty="0" smtClean="0"/>
              <a:t>HB 1025 – Bank Bill</a:t>
            </a:r>
          </a:p>
          <a:p>
            <a:pPr lvl="1"/>
            <a:r>
              <a:rPr lang="en-US" dirty="0" smtClean="0"/>
              <a:t>HB 1027 – Money Lender Bill</a:t>
            </a:r>
          </a:p>
          <a:p>
            <a:pPr lvl="1"/>
            <a:r>
              <a:rPr lang="en-US" dirty="0" smtClean="0"/>
              <a:t>HB 1028 – Money Transmitter Bill</a:t>
            </a:r>
          </a:p>
          <a:p>
            <a:pPr lvl="1"/>
            <a:r>
              <a:rPr lang="en-US" dirty="0" smtClean="0"/>
              <a:t>HB 1051 – Trust Task Force Bill </a:t>
            </a:r>
          </a:p>
          <a:p>
            <a:r>
              <a:rPr lang="en-US" dirty="0" smtClean="0"/>
              <a:t>Other Bills of Interest to the Division</a:t>
            </a:r>
          </a:p>
          <a:p>
            <a:pPr lvl="1"/>
            <a:r>
              <a:rPr lang="en-US" dirty="0" smtClean="0"/>
              <a:t>HB 1084 – Public Deposit Protection Commission</a:t>
            </a:r>
          </a:p>
          <a:p>
            <a:pPr lvl="1"/>
            <a:r>
              <a:rPr lang="en-US" dirty="0"/>
              <a:t>HB 1209 – Credit Card Notice of Change in Terms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37F3FF-FC72-4926-8EFA-91CEDA3215F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76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Legislation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HB 1025 – Bank Bill</a:t>
            </a:r>
          </a:p>
          <a:p>
            <a:pPr lvl="2"/>
            <a:r>
              <a:rPr lang="en-US" dirty="0" smtClean="0"/>
              <a:t>Sections </a:t>
            </a:r>
            <a:r>
              <a:rPr lang="en-US" dirty="0"/>
              <a:t>1-9 include form and style cleanup, cross-reference fixes, commission to director changes</a:t>
            </a:r>
          </a:p>
          <a:p>
            <a:pPr lvl="2"/>
            <a:r>
              <a:rPr lang="en-US" dirty="0"/>
              <a:t>Section 10 changes notice process for failed </a:t>
            </a:r>
            <a:r>
              <a:rPr lang="en-US" dirty="0" smtClean="0"/>
              <a:t>banks</a:t>
            </a:r>
          </a:p>
          <a:p>
            <a:pPr lvl="2"/>
            <a:r>
              <a:rPr lang="en-US" dirty="0" smtClean="0"/>
              <a:t>Supported by Banking Commission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37F3FF-FC72-4926-8EFA-91CEDA3215F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70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Legislation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en-US" dirty="0"/>
              <a:t>HB 1027 – Money Lender Bill</a:t>
            </a:r>
          </a:p>
          <a:p>
            <a:pPr lvl="1"/>
            <a:r>
              <a:rPr lang="en-US" sz="2400" dirty="0" smtClean="0"/>
              <a:t>Allows companies to license through NMLS</a:t>
            </a:r>
          </a:p>
          <a:p>
            <a:pPr lvl="1"/>
            <a:r>
              <a:rPr lang="en-US" sz="2400" dirty="0" smtClean="0"/>
              <a:t>Defines “business of </a:t>
            </a:r>
            <a:r>
              <a:rPr lang="en-US" sz="2400" dirty="0"/>
              <a:t>l</a:t>
            </a:r>
            <a:r>
              <a:rPr lang="en-US" sz="2400" dirty="0" smtClean="0"/>
              <a:t>ending money”</a:t>
            </a:r>
          </a:p>
          <a:p>
            <a:pPr lvl="1"/>
            <a:r>
              <a:rPr lang="en-US" sz="2400" dirty="0" smtClean="0"/>
              <a:t>Defines “duration”</a:t>
            </a:r>
          </a:p>
          <a:p>
            <a:pPr lvl="1"/>
            <a:r>
              <a:rPr lang="en-US" sz="2400" dirty="0" smtClean="0"/>
              <a:t>Exempts state and local </a:t>
            </a:r>
            <a:r>
              <a:rPr lang="en-US" sz="2400" dirty="0"/>
              <a:t>p</a:t>
            </a:r>
            <a:r>
              <a:rPr lang="en-US" sz="2400" dirty="0" smtClean="0"/>
              <a:t>olitical </a:t>
            </a:r>
            <a:r>
              <a:rPr lang="en-US" sz="2400" dirty="0"/>
              <a:t>e</a:t>
            </a:r>
            <a:r>
              <a:rPr lang="en-US" sz="2400" dirty="0" smtClean="0"/>
              <a:t>ntities</a:t>
            </a:r>
          </a:p>
          <a:p>
            <a:pPr lvl="1"/>
            <a:r>
              <a:rPr lang="en-US" sz="2400" dirty="0" smtClean="0"/>
              <a:t>Moves renewal </a:t>
            </a:r>
            <a:r>
              <a:rPr lang="en-US" sz="2400" dirty="0"/>
              <a:t>p</a:t>
            </a:r>
            <a:r>
              <a:rPr lang="en-US" sz="2400" dirty="0" smtClean="0"/>
              <a:t>eriod to calendar </a:t>
            </a:r>
            <a:r>
              <a:rPr lang="en-US" sz="2400" dirty="0"/>
              <a:t>y</a:t>
            </a:r>
            <a:r>
              <a:rPr lang="en-US" sz="2400" dirty="0" smtClean="0"/>
              <a:t>ear </a:t>
            </a:r>
            <a:r>
              <a:rPr lang="en-US" sz="2400" dirty="0"/>
              <a:t>e</a:t>
            </a:r>
            <a:r>
              <a:rPr lang="en-US" sz="2400" dirty="0" smtClean="0"/>
              <a:t>nd</a:t>
            </a:r>
          </a:p>
          <a:p>
            <a:pPr lvl="1"/>
            <a:r>
              <a:rPr lang="en-US" sz="2400" dirty="0" smtClean="0"/>
              <a:t>Clarifies &amp; </a:t>
            </a:r>
            <a:r>
              <a:rPr lang="en-US" sz="2400" dirty="0"/>
              <a:t>e</a:t>
            </a:r>
            <a:r>
              <a:rPr lang="en-US" sz="2400" dirty="0" smtClean="0"/>
              <a:t>nhances </a:t>
            </a:r>
            <a:r>
              <a:rPr lang="en-US" sz="2400" dirty="0"/>
              <a:t>e</a:t>
            </a:r>
            <a:r>
              <a:rPr lang="en-US" sz="2400" dirty="0" smtClean="0"/>
              <a:t>nforcement </a:t>
            </a:r>
            <a:r>
              <a:rPr lang="en-US" sz="2400" dirty="0"/>
              <a:t>a</a:t>
            </a:r>
            <a:r>
              <a:rPr lang="en-US" sz="2400" dirty="0" smtClean="0"/>
              <a:t>uthorities</a:t>
            </a:r>
          </a:p>
          <a:p>
            <a:pPr lvl="1"/>
            <a:r>
              <a:rPr lang="en-US" sz="2400" dirty="0" smtClean="0"/>
              <a:t>Makes loans made by unlicensed entities partially void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37F3FF-FC72-4926-8EFA-91CEDA3215F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09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Legislation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en-US" dirty="0"/>
              <a:t>HB 1027 – </a:t>
            </a:r>
            <a:r>
              <a:rPr lang="en-US" dirty="0" smtClean="0"/>
              <a:t>Continued</a:t>
            </a:r>
          </a:p>
          <a:p>
            <a:pPr marL="742950" lvl="2" indent="-342900"/>
            <a:r>
              <a:rPr lang="en-US" dirty="0" smtClean="0"/>
              <a:t>Applies select portions of the Fair Debt Collection Practices Act to 1</a:t>
            </a:r>
            <a:r>
              <a:rPr lang="en-US" baseline="30000" dirty="0" smtClean="0"/>
              <a:t>st</a:t>
            </a:r>
            <a:r>
              <a:rPr lang="en-US" dirty="0" smtClean="0"/>
              <a:t> Party Collectors</a:t>
            </a:r>
          </a:p>
          <a:p>
            <a:pPr marL="742950" lvl="2" indent="-342900"/>
            <a:r>
              <a:rPr lang="en-US" dirty="0" smtClean="0"/>
              <a:t>Supported </a:t>
            </a:r>
            <a:r>
              <a:rPr lang="en-US" dirty="0"/>
              <a:t>by Banking Commission</a:t>
            </a:r>
          </a:p>
          <a:p>
            <a:pPr marL="742950" lvl="2" indent="-342900"/>
            <a:endParaRPr lang="en-US" dirty="0"/>
          </a:p>
          <a:p>
            <a:pPr marL="342900" lvl="1" indent="-342900"/>
            <a:r>
              <a:rPr lang="en-US" dirty="0"/>
              <a:t>HB 1028 – Money Transmitter Bill</a:t>
            </a:r>
          </a:p>
          <a:p>
            <a:pPr lvl="1"/>
            <a:r>
              <a:rPr lang="en-US" sz="2400" dirty="0" smtClean="0"/>
              <a:t>Allows Money Transmitters to license through NMLS</a:t>
            </a:r>
          </a:p>
          <a:p>
            <a:pPr lvl="1"/>
            <a:r>
              <a:rPr lang="en-US" sz="2400" dirty="0" smtClean="0"/>
              <a:t>Supported by Banking Commission</a:t>
            </a:r>
          </a:p>
          <a:p>
            <a:pPr marL="457200" lvl="1" indent="0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37F3FF-FC72-4926-8EFA-91CEDA3215F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02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 Banking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State Chartered Institutions: 57</a:t>
            </a:r>
          </a:p>
          <a:p>
            <a:endParaRPr lang="en-US" sz="800" dirty="0"/>
          </a:p>
          <a:p>
            <a:r>
              <a:rPr lang="en-US" dirty="0"/>
              <a:t>Total Assets: $21,473,657</a:t>
            </a:r>
            <a:endParaRPr lang="en-US" sz="800" dirty="0"/>
          </a:p>
          <a:p>
            <a:pPr lvl="1"/>
            <a:r>
              <a:rPr lang="en-US" dirty="0"/>
              <a:t>Largest Bank: Great Western Bank, Sioux Falls ($9,636,848,000)</a:t>
            </a:r>
          </a:p>
          <a:p>
            <a:pPr lvl="1"/>
            <a:endParaRPr lang="en-US" sz="800" dirty="0"/>
          </a:p>
          <a:p>
            <a:pPr lvl="1"/>
            <a:r>
              <a:rPr lang="en-US" dirty="0"/>
              <a:t>Smallest Bank: Farmers State Bank, </a:t>
            </a:r>
            <a:r>
              <a:rPr lang="en-US" dirty="0" err="1"/>
              <a:t>Hosmer</a:t>
            </a:r>
            <a:r>
              <a:rPr lang="en-US" dirty="0"/>
              <a:t> ($21,573,000) 	</a:t>
            </a:r>
            <a:endParaRPr lang="en-US" dirty="0" smtClean="0"/>
          </a:p>
          <a:p>
            <a:pPr lvl="1"/>
            <a:r>
              <a:rPr lang="en-US" dirty="0" smtClean="0"/>
              <a:t>Home Federal recently chartered as SD bank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37F3FF-FC72-4926-8EFA-91CEDA3215F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49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Legislation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HB 1051 – Trust Task Force Bill </a:t>
            </a:r>
            <a:endParaRPr lang="en-US" dirty="0" smtClean="0"/>
          </a:p>
          <a:p>
            <a:pPr lvl="2"/>
            <a:r>
              <a:rPr lang="en-US" dirty="0" smtClean="0"/>
              <a:t>Sections 1-8 are Trust Company Specific</a:t>
            </a:r>
          </a:p>
          <a:p>
            <a:pPr lvl="2"/>
            <a:r>
              <a:rPr lang="en-US" dirty="0" smtClean="0"/>
              <a:t>Sections 9-20 make changes to Title 55</a:t>
            </a:r>
          </a:p>
          <a:p>
            <a:pPr lvl="2"/>
            <a:r>
              <a:rPr lang="en-US" dirty="0" smtClean="0"/>
              <a:t>Sections 21-27 update Chapter 21-22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37F3FF-FC72-4926-8EFA-91CEDA3215F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48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Legislation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HB 1051 – Trust Task Force Bill </a:t>
            </a:r>
          </a:p>
          <a:p>
            <a:pPr lvl="2"/>
            <a:r>
              <a:rPr lang="en-US" dirty="0" smtClean="0"/>
              <a:t>Trust Company Sections</a:t>
            </a:r>
            <a:endParaRPr lang="en-US" dirty="0"/>
          </a:p>
          <a:p>
            <a:pPr lvl="3"/>
            <a:r>
              <a:rPr lang="en-US" dirty="0"/>
              <a:t>1, 2, 4 &amp; </a:t>
            </a:r>
            <a:r>
              <a:rPr lang="en-US" dirty="0" smtClean="0"/>
              <a:t>6 - </a:t>
            </a:r>
            <a:r>
              <a:rPr lang="en-US" dirty="0"/>
              <a:t>General clean up </a:t>
            </a:r>
          </a:p>
          <a:p>
            <a:pPr lvl="3"/>
            <a:r>
              <a:rPr lang="en-US" dirty="0" smtClean="0"/>
              <a:t>3 - </a:t>
            </a:r>
            <a:r>
              <a:rPr lang="en-US" dirty="0"/>
              <a:t>Changed “quorum” to “majority” for governing board meeting requirement in SD for public trust </a:t>
            </a:r>
            <a:r>
              <a:rPr lang="en-US" dirty="0" smtClean="0"/>
              <a:t>companies</a:t>
            </a:r>
          </a:p>
          <a:p>
            <a:pPr lvl="3"/>
            <a:r>
              <a:rPr lang="en-US" dirty="0" smtClean="0"/>
              <a:t>5 - Allows municipal bonds and other investments for trust company pledge to the Division</a:t>
            </a:r>
          </a:p>
          <a:p>
            <a:pPr lvl="3"/>
            <a:r>
              <a:rPr lang="en-US" dirty="0" smtClean="0"/>
              <a:t>7 - Allows Division to share information with other regulators for removal and prohibition orders</a:t>
            </a:r>
          </a:p>
          <a:p>
            <a:pPr lvl="3"/>
            <a:r>
              <a:rPr lang="en-US" dirty="0" smtClean="0"/>
              <a:t>8 - Requires charter dissolution within 30 days of sale/merger</a:t>
            </a:r>
          </a:p>
          <a:p>
            <a:pPr lvl="3"/>
            <a:endParaRPr lang="en-US" dirty="0" smtClean="0"/>
          </a:p>
          <a:p>
            <a:pPr lvl="3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37F3FF-FC72-4926-8EFA-91CEDA3215F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21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Legislation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458200" cy="4419600"/>
          </a:xfrm>
        </p:spPr>
        <p:txBody>
          <a:bodyPr/>
          <a:lstStyle/>
          <a:p>
            <a:pPr lvl="1"/>
            <a:r>
              <a:rPr lang="en-US" dirty="0"/>
              <a:t>HB 1051 – Trust Task Force Bill </a:t>
            </a:r>
          </a:p>
          <a:p>
            <a:pPr lvl="2"/>
            <a:r>
              <a:rPr lang="en-US" dirty="0" smtClean="0"/>
              <a:t>Title 55 Sections</a:t>
            </a:r>
            <a:endParaRPr lang="en-US" dirty="0"/>
          </a:p>
          <a:p>
            <a:pPr lvl="3"/>
            <a:r>
              <a:rPr lang="en-US" dirty="0" smtClean="0"/>
              <a:t>9 &amp; 10</a:t>
            </a:r>
            <a:r>
              <a:rPr lang="en-US" dirty="0"/>
              <a:t> </a:t>
            </a:r>
            <a:r>
              <a:rPr lang="en-US" dirty="0" smtClean="0"/>
              <a:t>- Creates a standard definition of “beneficiary” for use throughout Title 55 and removes a duplicate definition (other definitions still present)</a:t>
            </a:r>
          </a:p>
          <a:p>
            <a:pPr lvl="3"/>
            <a:r>
              <a:rPr lang="en-US" dirty="0" smtClean="0"/>
              <a:t>11 - Cleanup</a:t>
            </a:r>
          </a:p>
          <a:p>
            <a:pPr lvl="3"/>
            <a:r>
              <a:rPr lang="en-US" dirty="0" smtClean="0"/>
              <a:t>12 &amp; 13</a:t>
            </a:r>
            <a:r>
              <a:rPr lang="en-US" dirty="0"/>
              <a:t> </a:t>
            </a:r>
            <a:r>
              <a:rPr lang="en-US" dirty="0" smtClean="0"/>
              <a:t>- Splits 55-1-36 into separate code sections</a:t>
            </a:r>
          </a:p>
          <a:p>
            <a:pPr lvl="3"/>
            <a:r>
              <a:rPr lang="en-US" dirty="0"/>
              <a:t>14 - Allows governing instrument to expand, restrict or eliminate certain trust and trust administration provisions (does not apply to provisions against self-dealing)</a:t>
            </a:r>
          </a:p>
          <a:p>
            <a:pPr lvl="3"/>
            <a:r>
              <a:rPr lang="en-US" dirty="0"/>
              <a:t>15 - Allows grantor to include arbitration language in trust </a:t>
            </a:r>
            <a:r>
              <a:rPr lang="en-US" dirty="0" smtClean="0"/>
              <a:t>document</a:t>
            </a:r>
          </a:p>
          <a:p>
            <a:pPr lvl="3"/>
            <a:endParaRPr lang="en-US" dirty="0" smtClean="0"/>
          </a:p>
          <a:p>
            <a:pPr lvl="3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37F3FF-FC72-4926-8EFA-91CEDA3215F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96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Legislation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458200" cy="4419600"/>
          </a:xfrm>
        </p:spPr>
        <p:txBody>
          <a:bodyPr/>
          <a:lstStyle/>
          <a:p>
            <a:pPr lvl="1"/>
            <a:r>
              <a:rPr lang="en-US" dirty="0"/>
              <a:t>HB 1051 – Trust Task Force Bill </a:t>
            </a:r>
          </a:p>
          <a:p>
            <a:pPr lvl="2"/>
            <a:r>
              <a:rPr lang="en-US" dirty="0" smtClean="0"/>
              <a:t>Title 55 Sections</a:t>
            </a:r>
            <a:endParaRPr lang="en-US" dirty="0"/>
          </a:p>
          <a:p>
            <a:pPr lvl="3"/>
            <a:r>
              <a:rPr lang="en-US" dirty="0" smtClean="0"/>
              <a:t>16 - Clarifies trustee disclosure requirements related to investments in affiliates when court order or trust document requires affiliate investment</a:t>
            </a:r>
          </a:p>
          <a:p>
            <a:pPr lvl="3"/>
            <a:r>
              <a:rPr lang="en-US" dirty="0"/>
              <a:t>17 - Adds trust protector to the class of parties that can request a trustee be removed</a:t>
            </a:r>
          </a:p>
          <a:p>
            <a:pPr lvl="3"/>
            <a:r>
              <a:rPr lang="en-US" dirty="0"/>
              <a:t>18 - Raises the threshold for terminating </a:t>
            </a:r>
            <a:r>
              <a:rPr lang="en-US" dirty="0" err="1"/>
              <a:t>noncharitable</a:t>
            </a:r>
            <a:r>
              <a:rPr lang="en-US" dirty="0"/>
              <a:t> trusts from $50,000 to $150,000 </a:t>
            </a:r>
          </a:p>
          <a:p>
            <a:pPr lvl="3"/>
            <a:r>
              <a:rPr lang="en-US" dirty="0"/>
              <a:t>19 &amp; </a:t>
            </a:r>
            <a:r>
              <a:rPr lang="en-US" dirty="0" smtClean="0"/>
              <a:t>20 - Adds </a:t>
            </a:r>
            <a:r>
              <a:rPr lang="en-US" dirty="0"/>
              <a:t>LLC’s to the definition of person in 55-4-1 and makes clear that any person in 55-4-1 can be a beneficiary or transferor in Chapter 55-16 (APT Chapter)</a:t>
            </a:r>
          </a:p>
          <a:p>
            <a:pPr lvl="3"/>
            <a:endParaRPr lang="en-US" dirty="0" smtClean="0"/>
          </a:p>
          <a:p>
            <a:pPr lvl="3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37F3FF-FC72-4926-8EFA-91CEDA3215F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65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Legislation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HB 1051 – Trust Task Force Bill </a:t>
            </a:r>
          </a:p>
          <a:p>
            <a:pPr lvl="2"/>
            <a:r>
              <a:rPr lang="en-US" dirty="0" smtClean="0"/>
              <a:t>Court Supervised Trust Sections (Chapter 21-22)</a:t>
            </a:r>
            <a:endParaRPr lang="en-US" dirty="0"/>
          </a:p>
          <a:p>
            <a:pPr lvl="3"/>
            <a:r>
              <a:rPr lang="en-US" dirty="0" smtClean="0"/>
              <a:t>21 - Clarifies which parties to a court supervised trust are entitled to notice of court proceedings (creditor/claimant must have previously asserted a claim)</a:t>
            </a:r>
          </a:p>
          <a:p>
            <a:pPr lvl="3"/>
            <a:r>
              <a:rPr lang="en-US" dirty="0" smtClean="0"/>
              <a:t>22 -26 - Provides to a </a:t>
            </a:r>
            <a:r>
              <a:rPr lang="en-US" dirty="0" err="1" smtClean="0"/>
              <a:t>trustor</a:t>
            </a:r>
            <a:r>
              <a:rPr lang="en-US" dirty="0" smtClean="0"/>
              <a:t> certain rights to intervene in any court proceeding related to a supervised trust and establishes procedures for resolving objections by interested parties and the waiver of notice in certain circumstances</a:t>
            </a:r>
          </a:p>
          <a:p>
            <a:pPr lvl="3"/>
            <a:r>
              <a:rPr lang="en-US" dirty="0" smtClean="0"/>
              <a:t>27 - Applies the rules of civil procedure in Title 15 to any action brought under chapter 21-22</a:t>
            </a:r>
          </a:p>
          <a:p>
            <a:pPr lvl="3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37F3FF-FC72-4926-8EFA-91CEDA3215F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8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Legislation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Bills Watched by DLR - Banking</a:t>
            </a:r>
            <a:endParaRPr lang="en-US" dirty="0"/>
          </a:p>
          <a:p>
            <a:pPr lvl="1"/>
            <a:r>
              <a:rPr lang="en-US" dirty="0"/>
              <a:t>HB 1084 – Public Deposit Protection Commission</a:t>
            </a:r>
          </a:p>
          <a:p>
            <a:pPr lvl="2"/>
            <a:r>
              <a:rPr lang="en-US" dirty="0" smtClean="0"/>
              <a:t>Allows certificates of deposits owned by the bank to be pledged as eligible collateral to secure public deposits</a:t>
            </a:r>
          </a:p>
          <a:p>
            <a:pPr lvl="1"/>
            <a:r>
              <a:rPr lang="en-US" dirty="0" smtClean="0"/>
              <a:t>HB 1209 – Credit Card Notice of Change in Terms</a:t>
            </a:r>
          </a:p>
          <a:p>
            <a:pPr lvl="2"/>
            <a:r>
              <a:rPr lang="en-US" dirty="0" smtClean="0"/>
              <a:t>Better aligns SD law with that of the CFPB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37F3FF-FC72-4926-8EFA-91CEDA3215F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88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458200" cy="4495800"/>
          </a:xfrm>
        </p:spPr>
        <p:txBody>
          <a:bodyPr/>
          <a:lstStyle/>
          <a:p>
            <a:r>
              <a:rPr lang="en-US" dirty="0" smtClean="0"/>
              <a:t>Possible Initiated Measure on Usury</a:t>
            </a:r>
          </a:p>
          <a:p>
            <a:r>
              <a:rPr lang="en-US" dirty="0" smtClean="0"/>
              <a:t>Division of Banking Guidance on Trust Service Offices</a:t>
            </a:r>
          </a:p>
          <a:p>
            <a:r>
              <a:rPr lang="en-US" dirty="0" smtClean="0"/>
              <a:t>Division of Banking Annual Trust Memo</a:t>
            </a:r>
          </a:p>
          <a:p>
            <a:r>
              <a:rPr lang="en-US" dirty="0" err="1" smtClean="0"/>
              <a:t>Situs</a:t>
            </a:r>
            <a:r>
              <a:rPr lang="en-US" dirty="0" smtClean="0"/>
              <a:t> Requirements for Public Trust Companies</a:t>
            </a:r>
          </a:p>
          <a:p>
            <a:pPr lvl="1"/>
            <a:r>
              <a:rPr lang="en-US" dirty="0" smtClean="0"/>
              <a:t>51A-6A-11.1 requires full compliance on 7-1-15</a:t>
            </a:r>
          </a:p>
          <a:p>
            <a:r>
              <a:rPr lang="en-US" dirty="0" smtClean="0"/>
              <a:t>Trust Task Force 2015</a:t>
            </a:r>
            <a:r>
              <a:rPr lang="en-US" dirty="0"/>
              <a:t> </a:t>
            </a:r>
            <a:r>
              <a:rPr lang="en-US" dirty="0" smtClean="0"/>
              <a:t>– Possible Division Items</a:t>
            </a:r>
          </a:p>
          <a:p>
            <a:pPr lvl="1"/>
            <a:r>
              <a:rPr lang="en-US" dirty="0" smtClean="0"/>
              <a:t>Trust Company Resolution Fund Structure</a:t>
            </a:r>
          </a:p>
          <a:p>
            <a:pPr lvl="1"/>
            <a:r>
              <a:rPr lang="en-US" dirty="0" smtClean="0"/>
              <a:t>Public Trust Company Office Space Requirements</a:t>
            </a:r>
          </a:p>
          <a:p>
            <a:pPr lvl="1"/>
            <a:r>
              <a:rPr lang="en-US" dirty="0" smtClean="0"/>
              <a:t>Continued clean up of Chapter 51A-6A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37F3FF-FC72-4926-8EFA-91CEDA3215F3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5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Division Locations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cs typeface="Arial" charset="0"/>
              </a:rPr>
              <a:t>South Dakota Division of Banking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cs typeface="Arial" charset="0"/>
              </a:rPr>
              <a:t>	1601 N. Harrison Avenue, Suite 1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cs typeface="Arial" charset="0"/>
              </a:rPr>
              <a:t>	Pierre, SD 57501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cs typeface="Arial" charset="0"/>
              </a:rPr>
              <a:t>	</a:t>
            </a:r>
            <a:r>
              <a:rPr lang="en-US" dirty="0" err="1" smtClean="0">
                <a:cs typeface="Arial" charset="0"/>
              </a:rPr>
              <a:t>Ph</a:t>
            </a:r>
            <a:r>
              <a:rPr lang="en-US" dirty="0" smtClean="0">
                <a:cs typeface="Arial" charset="0"/>
              </a:rPr>
              <a:t>: 605-773-3421; Fax: 1-866-326-7504</a:t>
            </a:r>
          </a:p>
          <a:p>
            <a:pPr lvl="1" eaLnBrk="1" hangingPunct="1">
              <a:buFontTx/>
              <a:buNone/>
            </a:pPr>
            <a:endParaRPr lang="en-US" dirty="0" smtClean="0">
              <a:cs typeface="Arial" charset="0"/>
            </a:endParaRPr>
          </a:p>
          <a:p>
            <a:pPr eaLnBrk="1" hangingPunct="1"/>
            <a:r>
              <a:rPr lang="en-US" dirty="0" smtClean="0"/>
              <a:t>1500 W. 51</a:t>
            </a:r>
            <a:r>
              <a:rPr lang="en-US" baseline="30000" dirty="0" smtClean="0"/>
              <a:t>st</a:t>
            </a:r>
            <a:r>
              <a:rPr lang="en-US" dirty="0" smtClean="0"/>
              <a:t> Street, Suite 102</a:t>
            </a:r>
          </a:p>
          <a:p>
            <a:pPr marL="0" indent="0" eaLnBrk="1" hangingPunct="1">
              <a:buNone/>
            </a:pPr>
            <a:r>
              <a:rPr lang="en-US" dirty="0" smtClean="0"/>
              <a:t>    Sioux Falls (Currently being expanded)</a:t>
            </a:r>
          </a:p>
          <a:p>
            <a:pPr marL="0" indent="0" eaLnBrk="1" hangingPunct="1">
              <a:buNone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37F3FF-FC72-4926-8EFA-91CEDA3215F3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 Banking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37F3FF-FC72-4926-8EFA-91CEDA3215F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7363790"/>
              </p:ext>
            </p:extLst>
          </p:nvPr>
        </p:nvGraphicFramePr>
        <p:xfrm>
          <a:off x="304800" y="2057400"/>
          <a:ext cx="8458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5336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 Banking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37F3FF-FC72-4926-8EFA-91CEDA3215F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2723960"/>
              </p:ext>
            </p:extLst>
          </p:nvPr>
        </p:nvGraphicFramePr>
        <p:xfrm>
          <a:off x="304800" y="2133600"/>
          <a:ext cx="8458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950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Banks by Asset Size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9954873"/>
              </p:ext>
            </p:extLst>
          </p:nvPr>
        </p:nvGraphicFramePr>
        <p:xfrm>
          <a:off x="304800" y="2133600"/>
          <a:ext cx="8458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37F3FF-FC72-4926-8EFA-91CEDA3215F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32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Composite Ratings - Banks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37F3FF-FC72-4926-8EFA-91CEDA3215F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749971"/>
              </p:ext>
            </p:extLst>
          </p:nvPr>
        </p:nvGraphicFramePr>
        <p:xfrm>
          <a:off x="381000" y="2209800"/>
          <a:ext cx="8458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4265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</a:t>
            </a:r>
            <a:r>
              <a:rPr lang="en-US" dirty="0"/>
              <a:t>Company Profile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37F3FF-FC72-4926-8EFA-91CEDA3215F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8589885"/>
              </p:ext>
            </p:extLst>
          </p:nvPr>
        </p:nvGraphicFramePr>
        <p:xfrm>
          <a:off x="0" y="1752600"/>
          <a:ext cx="90678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063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Department Profile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D62E39-F983-472B-8E17-904B6DA809C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8989471"/>
              </p:ext>
            </p:extLst>
          </p:nvPr>
        </p:nvGraphicFramePr>
        <p:xfrm>
          <a:off x="229689" y="1752600"/>
          <a:ext cx="8892540" cy="4749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614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vs. Private Trust Companies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D62E39-F983-472B-8E17-904B6DA809C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5861933"/>
              </p:ext>
            </p:extLst>
          </p:nvPr>
        </p:nvGraphicFramePr>
        <p:xfrm>
          <a:off x="0" y="1676400"/>
          <a:ext cx="89916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9856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LR_Template5 10 11">
  <a:themeElements>
    <a:clrScheme name="Zesty.pot 8">
      <a:dk1>
        <a:srgbClr val="000000"/>
      </a:dk1>
      <a:lt1>
        <a:srgbClr val="FF9900"/>
      </a:lt1>
      <a:dk2>
        <a:srgbClr val="FFFFFF"/>
      </a:dk2>
      <a:lt2>
        <a:srgbClr val="000000"/>
      </a:lt2>
      <a:accent1>
        <a:srgbClr val="FF0000"/>
      </a:accent1>
      <a:accent2>
        <a:srgbClr val="800080"/>
      </a:accent2>
      <a:accent3>
        <a:srgbClr val="FFCAAA"/>
      </a:accent3>
      <a:accent4>
        <a:srgbClr val="000000"/>
      </a:accent4>
      <a:accent5>
        <a:srgbClr val="FFAAAA"/>
      </a:accent5>
      <a:accent6>
        <a:srgbClr val="730073"/>
      </a:accent6>
      <a:hlink>
        <a:srgbClr val="A50021"/>
      </a:hlink>
      <a:folHlink>
        <a:srgbClr val="996600"/>
      </a:folHlink>
    </a:clrScheme>
    <a:fontScheme name="Zesty.po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Zesty.pot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esty.pot 2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C3399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ADCA"/>
        </a:accent5>
        <a:accent6>
          <a:srgbClr val="00005C"/>
        </a:accent6>
        <a:hlink>
          <a:srgbClr val="CC66FF"/>
        </a:hlink>
        <a:folHlink>
          <a:srgbClr val="6600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esty.pot 3">
        <a:dk1>
          <a:srgbClr val="000000"/>
        </a:dk1>
        <a:lt1>
          <a:srgbClr val="FFFFFF"/>
        </a:lt1>
        <a:dk2>
          <a:srgbClr val="F8F8F8"/>
        </a:dk2>
        <a:lt2>
          <a:srgbClr val="336699"/>
        </a:lt2>
        <a:accent1>
          <a:srgbClr val="0099FF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AFF"/>
        </a:accent5>
        <a:accent6>
          <a:srgbClr val="2DB9B9"/>
        </a:accent6>
        <a:hlink>
          <a:srgbClr val="CC00CC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esty.pot 4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0000"/>
        </a:accent1>
        <a:accent2>
          <a:srgbClr val="008000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007300"/>
        </a:accent6>
        <a:hlink>
          <a:srgbClr val="FFFFFF"/>
        </a:hlink>
        <a:folHlink>
          <a:srgbClr val="00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esty.pot 5">
        <a:dk1>
          <a:srgbClr val="000000"/>
        </a:dk1>
        <a:lt1>
          <a:srgbClr val="FFFFCC"/>
        </a:lt1>
        <a:dk2>
          <a:srgbClr val="FFFFFF"/>
        </a:dk2>
        <a:lt2>
          <a:srgbClr val="C58051"/>
        </a:lt2>
        <a:accent1>
          <a:srgbClr val="99CC00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CAE2AA"/>
        </a:accent5>
        <a:accent6>
          <a:srgbClr val="730000"/>
        </a:accent6>
        <a:hlink>
          <a:srgbClr val="FF00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esty.pot 6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8F8F8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005CE7"/>
        </a:accent6>
        <a:hlink>
          <a:srgbClr val="FF0033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esty.pot 7">
        <a:dk1>
          <a:srgbClr val="0000CC"/>
        </a:dk1>
        <a:lt1>
          <a:srgbClr val="FFFF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0066"/>
        </a:accent2>
        <a:accent3>
          <a:srgbClr val="AAAAAA"/>
        </a:accent3>
        <a:accent4>
          <a:srgbClr val="DADADA"/>
        </a:accent4>
        <a:accent5>
          <a:srgbClr val="ADB8FF"/>
        </a:accent5>
        <a:accent6>
          <a:srgbClr val="00005C"/>
        </a:accent6>
        <a:hlink>
          <a:srgbClr val="333399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sty.pot 8">
        <a:dk1>
          <a:srgbClr val="000000"/>
        </a:dk1>
        <a:lt1>
          <a:srgbClr val="FF9900"/>
        </a:lt1>
        <a:dk2>
          <a:srgbClr val="FFFFFF"/>
        </a:dk2>
        <a:lt2>
          <a:srgbClr val="000000"/>
        </a:lt2>
        <a:accent1>
          <a:srgbClr val="FF0000"/>
        </a:accent1>
        <a:accent2>
          <a:srgbClr val="800080"/>
        </a:accent2>
        <a:accent3>
          <a:srgbClr val="FFCAAA"/>
        </a:accent3>
        <a:accent4>
          <a:srgbClr val="000000"/>
        </a:accent4>
        <a:accent5>
          <a:srgbClr val="FFAAAA"/>
        </a:accent5>
        <a:accent6>
          <a:srgbClr val="730073"/>
        </a:accent6>
        <a:hlink>
          <a:srgbClr val="A50021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esty.pot 9">
        <a:dk1>
          <a:srgbClr val="000000"/>
        </a:dk1>
        <a:lt1>
          <a:srgbClr val="FFFFFF"/>
        </a:lt1>
        <a:dk2>
          <a:srgbClr val="FFFFFF"/>
        </a:dk2>
        <a:lt2>
          <a:srgbClr val="FF9900"/>
        </a:lt2>
        <a:accent1>
          <a:srgbClr val="FF0000"/>
        </a:accent1>
        <a:accent2>
          <a:srgbClr val="800080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730073"/>
        </a:accent6>
        <a:hlink>
          <a:srgbClr val="A50021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DLR_Template5 10 11</Template>
  <TotalTime>9650</TotalTime>
  <Words>921</Words>
  <Application>Microsoft Office PowerPoint</Application>
  <PresentationFormat>On-screen Show (4:3)</PresentationFormat>
  <Paragraphs>180</Paragraphs>
  <Slides>27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DLR_Template5 10 11</vt:lpstr>
      <vt:lpstr>PowerPoint Presentation</vt:lpstr>
      <vt:lpstr>SD Banking Profile</vt:lpstr>
      <vt:lpstr>SD Banking Profile</vt:lpstr>
      <vt:lpstr>SD Banking Profile</vt:lpstr>
      <vt:lpstr>Number of Banks by Asset Size </vt:lpstr>
      <vt:lpstr>Composite Ratings - Banks</vt:lpstr>
      <vt:lpstr>Trust Company Profile</vt:lpstr>
      <vt:lpstr>Trust Department Profile</vt:lpstr>
      <vt:lpstr>Public vs. Private Trust Companies</vt:lpstr>
      <vt:lpstr>Public vs. Private Trust Assets</vt:lpstr>
      <vt:lpstr>Total Assets by Type</vt:lpstr>
      <vt:lpstr>Trust Company Situs</vt:lpstr>
      <vt:lpstr>Trust Company Composite Ratings</vt:lpstr>
      <vt:lpstr>Examination Statistics</vt:lpstr>
      <vt:lpstr>Trust Examiner Tenure</vt:lpstr>
      <vt:lpstr>2015 Legislation</vt:lpstr>
      <vt:lpstr>2015 Legislation Cont.</vt:lpstr>
      <vt:lpstr>2015 Legislation Cont.</vt:lpstr>
      <vt:lpstr>2015 Legislation Cont.</vt:lpstr>
      <vt:lpstr>2015 Legislation Cont.</vt:lpstr>
      <vt:lpstr>2015 Legislation Cont.</vt:lpstr>
      <vt:lpstr>2015 Legislation Cont.</vt:lpstr>
      <vt:lpstr>2015 Legislation Cont.</vt:lpstr>
      <vt:lpstr>2015 Legislation Cont.</vt:lpstr>
      <vt:lpstr>2015 Legislation Cont.</vt:lpstr>
      <vt:lpstr>Looking Forward</vt:lpstr>
      <vt:lpstr>Division Locations</vt:lpstr>
    </vt:vector>
  </TitlesOfParts>
  <Company>State of South Dakota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Jordan LaBrie</dc:creator>
  <cp:lastModifiedBy>Nicole Thie</cp:lastModifiedBy>
  <cp:revision>77</cp:revision>
  <cp:lastPrinted>2015-04-08T15:17:33Z</cp:lastPrinted>
  <dcterms:created xsi:type="dcterms:W3CDTF">2013-01-23T15:05:36Z</dcterms:created>
  <dcterms:modified xsi:type="dcterms:W3CDTF">2015-04-13T16:51:53Z</dcterms:modified>
</cp:coreProperties>
</file>