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40"/>
  </p:notesMasterIdLst>
  <p:handoutMasterIdLst>
    <p:handoutMasterId r:id="rId41"/>
  </p:handoutMasterIdLst>
  <p:sldIdLst>
    <p:sldId id="258" r:id="rId3"/>
    <p:sldId id="260" r:id="rId4"/>
    <p:sldId id="314" r:id="rId5"/>
    <p:sldId id="261" r:id="rId6"/>
    <p:sldId id="262" r:id="rId7"/>
    <p:sldId id="287" r:id="rId8"/>
    <p:sldId id="317" r:id="rId9"/>
    <p:sldId id="263" r:id="rId10"/>
    <p:sldId id="264" r:id="rId11"/>
    <p:sldId id="316" r:id="rId12"/>
    <p:sldId id="265" r:id="rId13"/>
    <p:sldId id="266" r:id="rId14"/>
    <p:sldId id="267" r:id="rId15"/>
    <p:sldId id="268" r:id="rId16"/>
    <p:sldId id="269" r:id="rId17"/>
    <p:sldId id="270" r:id="rId18"/>
    <p:sldId id="271" r:id="rId19"/>
    <p:sldId id="283" r:id="rId20"/>
    <p:sldId id="285" r:id="rId21"/>
    <p:sldId id="286" r:id="rId22"/>
    <p:sldId id="276" r:id="rId23"/>
    <p:sldId id="277" r:id="rId24"/>
    <p:sldId id="303" r:id="rId25"/>
    <p:sldId id="304" r:id="rId26"/>
    <p:sldId id="305" r:id="rId27"/>
    <p:sldId id="289" r:id="rId28"/>
    <p:sldId id="291" r:id="rId29"/>
    <p:sldId id="290" r:id="rId30"/>
    <p:sldId id="308" r:id="rId31"/>
    <p:sldId id="311" r:id="rId32"/>
    <p:sldId id="312" r:id="rId33"/>
    <p:sldId id="313" r:id="rId34"/>
    <p:sldId id="315" r:id="rId35"/>
    <p:sldId id="278" r:id="rId36"/>
    <p:sldId id="302" r:id="rId37"/>
    <p:sldId id="306" r:id="rId38"/>
    <p:sldId id="281" r:id="rId39"/>
  </p:sldIdLst>
  <p:sldSz cx="9144000" cy="5143500" type="screen16x9"/>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2" d="100"/>
          <a:sy n="102" d="100"/>
        </p:scale>
        <p:origin x="-696" y="-924"/>
      </p:cViewPr>
      <p:guideLst>
        <p:guide orient="horz" pos="1620"/>
        <p:guide pos="2880"/>
      </p:guideLst>
    </p:cSldViewPr>
  </p:slideViewPr>
  <p:notesTextViewPr>
    <p:cViewPr>
      <p:scale>
        <a:sx n="1" d="1"/>
        <a:sy n="1" d="1"/>
      </p:scale>
      <p:origin x="0" y="0"/>
    </p:cViewPr>
  </p:notesTextViewPr>
  <p:sorterViewPr>
    <p:cViewPr>
      <p:scale>
        <a:sx n="100" d="100"/>
        <a:sy n="100" d="100"/>
      </p:scale>
      <p:origin x="0" y="564"/>
    </p:cViewPr>
  </p:sorterViewPr>
  <p:notesViewPr>
    <p:cSldViewPr>
      <p:cViewPr>
        <p:scale>
          <a:sx n="120" d="100"/>
          <a:sy n="120" d="100"/>
        </p:scale>
        <p:origin x="-1380" y="-72"/>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08438" y="0"/>
            <a:ext cx="3067050" cy="468313"/>
          </a:xfrm>
          <a:prstGeom prst="rect">
            <a:avLst/>
          </a:prstGeom>
        </p:spPr>
        <p:txBody>
          <a:bodyPr vert="horz" lIns="91440" tIns="45720" rIns="91440" bIns="45720" rtlCol="0"/>
          <a:lstStyle>
            <a:lvl1pPr algn="r">
              <a:defRPr sz="1200"/>
            </a:lvl1pPr>
          </a:lstStyle>
          <a:p>
            <a:r>
              <a:rPr lang="en-US" sz="1000" dirty="0" smtClean="0"/>
              <a:t>November 12, 2015</a:t>
            </a:r>
            <a:endParaRPr lang="en-US" sz="1000" dirty="0"/>
          </a:p>
        </p:txBody>
      </p:sp>
      <p:sp>
        <p:nvSpPr>
          <p:cNvPr id="4" name="Footer Placeholder 3"/>
          <p:cNvSpPr>
            <a:spLocks noGrp="1"/>
          </p:cNvSpPr>
          <p:nvPr>
            <p:ph type="ftr" sz="quarter" idx="2"/>
          </p:nvPr>
        </p:nvSpPr>
        <p:spPr>
          <a:xfrm>
            <a:off x="-1" y="8893175"/>
            <a:ext cx="6434138" cy="468313"/>
          </a:xfrm>
          <a:prstGeom prst="rect">
            <a:avLst/>
          </a:prstGeom>
        </p:spPr>
        <p:txBody>
          <a:bodyPr vert="horz" lIns="91440" tIns="45720" rIns="91440" bIns="45720" rtlCol="0" anchor="b"/>
          <a:lstStyle>
            <a:lvl1pPr algn="l">
              <a:defRPr sz="1200"/>
            </a:lvl1pPr>
          </a:lstStyle>
          <a:p>
            <a:r>
              <a:rPr lang="en-US" sz="600" dirty="0"/>
              <a:t>©</a:t>
            </a:r>
            <a:r>
              <a:rPr lang="en-US" sz="600" dirty="0" smtClean="0"/>
              <a:t>2015 M. Occhipinti.  This  presentation is for educational purposes only and is </a:t>
            </a:r>
            <a:r>
              <a:rPr lang="en-US" sz="600" dirty="0"/>
              <a:t>not professional tax or legal </a:t>
            </a:r>
            <a:r>
              <a:rPr lang="en-US" sz="600" dirty="0" smtClean="0"/>
              <a:t>advice.</a:t>
            </a:r>
            <a:endParaRPr lang="en-US" sz="600" dirty="0"/>
          </a:p>
        </p:txBody>
      </p:sp>
      <p:sp>
        <p:nvSpPr>
          <p:cNvPr id="5" name="Slide Number Placeholder 4"/>
          <p:cNvSpPr>
            <a:spLocks noGrp="1"/>
          </p:cNvSpPr>
          <p:nvPr>
            <p:ph type="sldNum" sz="quarter" idx="3"/>
          </p:nvPr>
        </p:nvSpPr>
        <p:spPr>
          <a:xfrm>
            <a:off x="4008438" y="8893175"/>
            <a:ext cx="3067050" cy="468313"/>
          </a:xfrm>
          <a:prstGeom prst="rect">
            <a:avLst/>
          </a:prstGeom>
        </p:spPr>
        <p:txBody>
          <a:bodyPr vert="horz" lIns="91440" tIns="45720" rIns="91440" bIns="45720" rtlCol="0" anchor="b"/>
          <a:lstStyle>
            <a:lvl1pPr algn="r">
              <a:defRPr sz="1200"/>
            </a:lvl1pPr>
          </a:lstStyle>
          <a:p>
            <a:fld id="{7C8B3713-5484-4FB2-91C6-AEE913B4AF4C}" type="slidenum">
              <a:rPr lang="en-US" smtClean="0"/>
              <a:t>‹#›</a:t>
            </a:fld>
            <a:endParaRPr lang="en-US" dirty="0"/>
          </a:p>
        </p:txBody>
      </p:sp>
    </p:spTree>
    <p:extLst>
      <p:ext uri="{BB962C8B-B14F-4D97-AF65-F5344CB8AC3E}">
        <p14:creationId xmlns:p14="http://schemas.microsoft.com/office/powerpoint/2010/main" val="2094989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8D5EB8DB-9A88-4146-9105-936791C6FBE4}" type="datetimeFigureOut">
              <a:rPr lang="en-US" smtClean="0"/>
              <a:t>11/6/2015</a:t>
            </a:fld>
            <a:endParaRPr lang="en-US" dirty="0"/>
          </a:p>
        </p:txBody>
      </p:sp>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4E9AFC7A-3190-452F-943D-89F3398892E8}" type="slidenum">
              <a:rPr lang="en-US" smtClean="0"/>
              <a:t>‹#›</a:t>
            </a:fld>
            <a:endParaRPr lang="en-US" dirty="0"/>
          </a:p>
        </p:txBody>
      </p:sp>
    </p:spTree>
    <p:extLst>
      <p:ext uri="{BB962C8B-B14F-4D97-AF65-F5344CB8AC3E}">
        <p14:creationId xmlns:p14="http://schemas.microsoft.com/office/powerpoint/2010/main" val="2348265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9AFC7A-3190-452F-943D-89F3398892E8}" type="slidenum">
              <a:rPr lang="en-US" smtClean="0"/>
              <a:t>1</a:t>
            </a:fld>
            <a:endParaRPr lang="en-US" dirty="0"/>
          </a:p>
        </p:txBody>
      </p:sp>
    </p:spTree>
    <p:extLst>
      <p:ext uri="{BB962C8B-B14F-4D97-AF65-F5344CB8AC3E}">
        <p14:creationId xmlns:p14="http://schemas.microsoft.com/office/powerpoint/2010/main" val="1811210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9AFC7A-3190-452F-943D-89F3398892E8}" type="slidenum">
              <a:rPr lang="en-US" smtClean="0"/>
              <a:t>2</a:t>
            </a:fld>
            <a:endParaRPr lang="en-US" dirty="0"/>
          </a:p>
        </p:txBody>
      </p:sp>
    </p:spTree>
    <p:extLst>
      <p:ext uri="{BB962C8B-B14F-4D97-AF65-F5344CB8AC3E}">
        <p14:creationId xmlns:p14="http://schemas.microsoft.com/office/powerpoint/2010/main" val="2086192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sldNum" sz="quarter" idx="5"/>
          </p:nvPr>
        </p:nvSpPr>
        <p:spPr>
          <a:ln/>
        </p:spPr>
        <p:txBody>
          <a:bodyPr/>
          <a:lstStyle/>
          <a:p>
            <a:fld id="{6487454C-781A-4B39-B852-E6DC1B70DB9F}" type="slidenum">
              <a:rPr lang="en-US" altLang="en-US"/>
              <a:pPr/>
              <a:t>5</a:t>
            </a:fld>
            <a:endParaRPr lang="en-US" altLang="en-US" dirty="0"/>
          </a:p>
        </p:txBody>
      </p:sp>
      <p:sp>
        <p:nvSpPr>
          <p:cNvPr id="123906" name="Rectangle 2"/>
          <p:cNvSpPr>
            <a:spLocks noGrp="1" noRot="1" noChangeAspect="1" noChangeArrowheads="1" noTextEdit="1"/>
          </p:cNvSpPr>
          <p:nvPr>
            <p:ph type="sldImg"/>
          </p:nvPr>
        </p:nvSpPr>
        <p:spPr>
          <a:xfrm>
            <a:off x="417513" y="701675"/>
            <a:ext cx="6242050" cy="3511550"/>
          </a:xfrm>
          <a:ln cap="flat"/>
        </p:spPr>
      </p:sp>
      <p:sp>
        <p:nvSpPr>
          <p:cNvPr id="123907" name="Rectangle 3"/>
          <p:cNvSpPr>
            <a:spLocks noGrp="1" noChangeArrowheads="1"/>
          </p:cNvSpPr>
          <p:nvPr>
            <p:ph type="body" idx="1"/>
          </p:nvPr>
        </p:nvSpPr>
        <p:spPr>
          <a:ln/>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3E6016BE-8184-4311-AEF7-2EC49D07B72E}" type="slidenum">
              <a:rPr lang="en-US"/>
              <a:pPr/>
              <a:t>15</a:t>
            </a:fld>
            <a:endParaRPr lang="en-US" dirty="0"/>
          </a:p>
        </p:txBody>
      </p:sp>
      <p:sp>
        <p:nvSpPr>
          <p:cNvPr id="23555" name="Rectangle 2"/>
          <p:cNvSpPr>
            <a:spLocks noGrp="1" noRot="1" noChangeAspect="1" noChangeArrowheads="1" noTextEdit="1"/>
          </p:cNvSpPr>
          <p:nvPr>
            <p:ph type="sldImg"/>
          </p:nvPr>
        </p:nvSpPr>
        <p:spPr>
          <a:xfrm>
            <a:off x="417513" y="701675"/>
            <a:ext cx="6242050" cy="3511550"/>
          </a:xfrm>
          <a:ln/>
        </p:spPr>
      </p:sp>
      <p:sp>
        <p:nvSpPr>
          <p:cNvPr id="23556" name="Rectangle 3"/>
          <p:cNvSpPr>
            <a:spLocks noGrp="1" noChangeArrowheads="1"/>
          </p:cNvSpPr>
          <p:nvPr>
            <p:ph type="body" idx="1"/>
          </p:nvPr>
        </p:nvSpPr>
        <p:spPr>
          <a:noFill/>
          <a:ln/>
        </p:spPr>
        <p:txBody>
          <a:bodyPr/>
          <a:lstStyle/>
          <a:p>
            <a:pPr defTabSz="928531"/>
            <a:r>
              <a:rPr lang="en-US" sz="900" b="1" dirty="0"/>
              <a:t>IRAs</a:t>
            </a:r>
          </a:p>
          <a:p>
            <a:pPr defTabSz="928531"/>
            <a:endParaRPr lang="en-US" sz="900" b="1" dirty="0"/>
          </a:p>
          <a:p>
            <a:pPr defTabSz="928531"/>
            <a:r>
              <a:rPr lang="en-US" sz="900" dirty="0"/>
              <a:t>        IRAs and pension plans are very popular. Nearly all Americans have one or more of these "qualified plans." According to Federal Reserve data, over $3 trillion is in IRAs, and total pension plans now exceed $10 trillion in value.</a:t>
            </a:r>
          </a:p>
          <a:p>
            <a:pPr defTabSz="928531"/>
            <a:r>
              <a:rPr lang="en-US" sz="900" dirty="0"/>
              <a:t>        There are two principal benefits of qualified plans. For regular IRAs (not Roth IRAs) and employer-sponsored defined benefit and defined contribution plans, contributions are tax free and the balance grows tax free. Of these two benefits, the greatest economic benefit is tax-free growth.</a:t>
            </a:r>
          </a:p>
          <a:p>
            <a:pPr defTabSz="928531"/>
            <a:r>
              <a:rPr lang="en-US" sz="900" dirty="0"/>
              <a:t>         While nearly everyone has an IRA or pension plan and the concept of these plans is straightforward, there are a multitude of specific rules governing contributions and distributions.</a:t>
            </a:r>
            <a:br>
              <a:rPr lang="en-US" sz="900" dirty="0"/>
            </a:br>
            <a:endParaRPr lang="en-US" sz="9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3E6016BE-8184-4311-AEF7-2EC49D07B72E}" type="slidenum">
              <a:rPr lang="en-US"/>
              <a:pPr/>
              <a:t>16</a:t>
            </a:fld>
            <a:endParaRPr lang="en-US" dirty="0"/>
          </a:p>
        </p:txBody>
      </p:sp>
      <p:sp>
        <p:nvSpPr>
          <p:cNvPr id="23555" name="Rectangle 2"/>
          <p:cNvSpPr>
            <a:spLocks noGrp="1" noRot="1" noChangeAspect="1" noChangeArrowheads="1" noTextEdit="1"/>
          </p:cNvSpPr>
          <p:nvPr>
            <p:ph type="sldImg"/>
          </p:nvPr>
        </p:nvSpPr>
        <p:spPr>
          <a:xfrm>
            <a:off x="417513" y="701675"/>
            <a:ext cx="6242050" cy="3511550"/>
          </a:xfrm>
          <a:ln/>
        </p:spPr>
      </p:sp>
      <p:sp>
        <p:nvSpPr>
          <p:cNvPr id="23556" name="Rectangle 3"/>
          <p:cNvSpPr>
            <a:spLocks noGrp="1" noChangeArrowheads="1"/>
          </p:cNvSpPr>
          <p:nvPr>
            <p:ph type="body" idx="1"/>
          </p:nvPr>
        </p:nvSpPr>
        <p:spPr>
          <a:noFill/>
          <a:ln/>
        </p:spPr>
        <p:txBody>
          <a:bodyPr/>
          <a:lstStyle/>
          <a:p>
            <a:pPr defTabSz="928531"/>
            <a:r>
              <a:rPr lang="en-US" sz="900" b="1" dirty="0"/>
              <a:t>IRAs</a:t>
            </a:r>
          </a:p>
          <a:p>
            <a:pPr defTabSz="928531"/>
            <a:endParaRPr lang="en-US" sz="900" b="1" dirty="0"/>
          </a:p>
          <a:p>
            <a:pPr defTabSz="928531"/>
            <a:r>
              <a:rPr lang="en-US" sz="900" dirty="0"/>
              <a:t>        IRAs and pension plans are very popular. Nearly all Americans have one or more of these "qualified plans." According to Federal Reserve data, over $3 trillion is in IRAs, and total pension plans now exceed $10 trillion in value.</a:t>
            </a:r>
          </a:p>
          <a:p>
            <a:pPr defTabSz="928531"/>
            <a:r>
              <a:rPr lang="en-US" sz="900" dirty="0"/>
              <a:t>        There are two principal benefits of qualified plans. For regular IRAs (not Roth IRAs) and employer-sponsored defined benefit and defined contribution plans, contributions are tax free and the balance grows tax free. Of these two benefits, the greatest economic benefit is tax-free growth.</a:t>
            </a:r>
          </a:p>
          <a:p>
            <a:pPr defTabSz="928531"/>
            <a:r>
              <a:rPr lang="en-US" sz="900" dirty="0"/>
              <a:t>         While nearly everyone has an IRA or pension plan and the concept of these plans is straightforward, there are a multitude of specific rules governing contributions and distributions.</a:t>
            </a:r>
            <a:br>
              <a:rPr lang="en-US" sz="900" dirty="0"/>
            </a:br>
            <a:endParaRPr lang="en-US" sz="9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3E6016BE-8184-4311-AEF7-2EC49D07B72E}" type="slidenum">
              <a:rPr lang="en-US"/>
              <a:pPr/>
              <a:t>17</a:t>
            </a:fld>
            <a:endParaRPr lang="en-US" dirty="0"/>
          </a:p>
        </p:txBody>
      </p:sp>
      <p:sp>
        <p:nvSpPr>
          <p:cNvPr id="23555" name="Rectangle 2"/>
          <p:cNvSpPr>
            <a:spLocks noGrp="1" noRot="1" noChangeAspect="1" noChangeArrowheads="1" noTextEdit="1"/>
          </p:cNvSpPr>
          <p:nvPr>
            <p:ph type="sldImg"/>
          </p:nvPr>
        </p:nvSpPr>
        <p:spPr>
          <a:xfrm>
            <a:off x="417513" y="701675"/>
            <a:ext cx="6242050" cy="3511550"/>
          </a:xfrm>
          <a:ln/>
        </p:spPr>
      </p:sp>
      <p:sp>
        <p:nvSpPr>
          <p:cNvPr id="23556" name="Rectangle 3"/>
          <p:cNvSpPr>
            <a:spLocks noGrp="1" noChangeArrowheads="1"/>
          </p:cNvSpPr>
          <p:nvPr>
            <p:ph type="body" idx="1"/>
          </p:nvPr>
        </p:nvSpPr>
        <p:spPr>
          <a:noFill/>
          <a:ln/>
        </p:spPr>
        <p:txBody>
          <a:bodyPr/>
          <a:lstStyle/>
          <a:p>
            <a:pPr defTabSz="928531"/>
            <a:r>
              <a:rPr lang="en-US" sz="900" b="1" dirty="0"/>
              <a:t>IRAs</a:t>
            </a:r>
          </a:p>
          <a:p>
            <a:pPr defTabSz="928531"/>
            <a:endParaRPr lang="en-US" sz="900" b="1" dirty="0"/>
          </a:p>
          <a:p>
            <a:pPr defTabSz="928531"/>
            <a:r>
              <a:rPr lang="en-US" sz="900" dirty="0"/>
              <a:t>        IRAs and pension plans are very popular. Nearly all Americans have one or more of these "qualified plans." According to Federal Reserve data, over $3 trillion is in IRAs, and total pension plans now exceed $10 trillion in value.</a:t>
            </a:r>
          </a:p>
          <a:p>
            <a:pPr defTabSz="928531"/>
            <a:r>
              <a:rPr lang="en-US" sz="900" dirty="0"/>
              <a:t>        There are two principal benefits of qualified plans. For regular IRAs (not Roth IRAs) and employer-sponsored defined benefit and defined contribution plans, contributions are tax free and the balance grows tax free. Of these two benefits, the greatest economic benefit is tax-free growth.</a:t>
            </a:r>
          </a:p>
          <a:p>
            <a:pPr defTabSz="928531"/>
            <a:r>
              <a:rPr lang="en-US" sz="900" dirty="0"/>
              <a:t>         While nearly everyone has an IRA or pension plan and the concept of these plans is straightforward, there are a multitude of specific rules governing contributions and distributions.</a:t>
            </a:r>
            <a:br>
              <a:rPr lang="en-US" sz="900" dirty="0"/>
            </a:br>
            <a:endParaRPr lang="en-US" sz="9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descr="C:\Users\Rachel_Wolverton\Desktop\wf_mm_2193_Foundation-PPT-bkgrd_Widescreen-FINAL.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
            <a:ext cx="9144000" cy="51480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735D79-D832-49B0-AED7-E5C02BD28659}" type="datetimeFigureOut">
              <a:rPr lang="en-US" smtClean="0"/>
              <a:t>11/6/2015</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7AE21F07-E973-4F9C-809E-94F8683FFFE0}" type="slidenum">
              <a:rPr lang="en-US" smtClean="0"/>
              <a:t>‹#›</a:t>
            </a:fld>
            <a:endParaRPr lang="en-US" dirty="0"/>
          </a:p>
        </p:txBody>
      </p:sp>
    </p:spTree>
    <p:extLst>
      <p:ext uri="{BB962C8B-B14F-4D97-AF65-F5344CB8AC3E}">
        <p14:creationId xmlns:p14="http://schemas.microsoft.com/office/powerpoint/2010/main" val="722638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735D79-D832-49B0-AED7-E5C02BD28659}" type="datetimeFigureOut">
              <a:rPr lang="en-US" smtClean="0"/>
              <a:t>11/6/2015</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7AE21F07-E973-4F9C-809E-94F8683FFFE0}" type="slidenum">
              <a:rPr lang="en-US" smtClean="0"/>
              <a:t>‹#›</a:t>
            </a:fld>
            <a:endParaRPr lang="en-US" dirty="0"/>
          </a:p>
        </p:txBody>
      </p:sp>
    </p:spTree>
    <p:extLst>
      <p:ext uri="{BB962C8B-B14F-4D97-AF65-F5344CB8AC3E}">
        <p14:creationId xmlns:p14="http://schemas.microsoft.com/office/powerpoint/2010/main" val="4283897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735D79-D832-49B0-AED7-E5C02BD28659}" type="datetimeFigureOut">
              <a:rPr lang="en-US" smtClean="0"/>
              <a:t>11/6/2015</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7AE21F07-E973-4F9C-809E-94F8683FFFE0}" type="slidenum">
              <a:rPr lang="en-US" smtClean="0"/>
              <a:t>‹#›</a:t>
            </a:fld>
            <a:endParaRPr lang="en-US" dirty="0"/>
          </a:p>
        </p:txBody>
      </p:sp>
    </p:spTree>
    <p:extLst>
      <p:ext uri="{BB962C8B-B14F-4D97-AF65-F5344CB8AC3E}">
        <p14:creationId xmlns:p14="http://schemas.microsoft.com/office/powerpoint/2010/main" val="3848006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43" y="463154"/>
            <a:ext cx="7793037" cy="85725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182688" y="1513285"/>
            <a:ext cx="3810000" cy="3086100"/>
          </a:xfrm>
        </p:spPr>
        <p:txBody>
          <a:bodyPr/>
          <a:lstStyle/>
          <a:p>
            <a:endParaRPr lang="en-US" dirty="0"/>
          </a:p>
        </p:txBody>
      </p:sp>
      <p:sp>
        <p:nvSpPr>
          <p:cNvPr id="4" name="Text Placeholder 3"/>
          <p:cNvSpPr>
            <a:spLocks noGrp="1"/>
          </p:cNvSpPr>
          <p:nvPr>
            <p:ph type="body" sz="half" idx="2"/>
          </p:nvPr>
        </p:nvSpPr>
        <p:spPr>
          <a:xfrm>
            <a:off x="5145088" y="1513285"/>
            <a:ext cx="3810000" cy="3086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4743450"/>
            <a:ext cx="1905000" cy="342900"/>
          </a:xfrm>
        </p:spPr>
        <p:txBody>
          <a:bodyPr/>
          <a:lstStyle>
            <a:lvl1pPr>
              <a:defRPr/>
            </a:lvl1pPr>
          </a:lstStyle>
          <a:p>
            <a:endParaRPr lang="en-US" altLang="en-US" dirty="0"/>
          </a:p>
        </p:txBody>
      </p:sp>
      <p:sp>
        <p:nvSpPr>
          <p:cNvPr id="6" name="Slide Number Placeholder 5"/>
          <p:cNvSpPr>
            <a:spLocks noGrp="1"/>
          </p:cNvSpPr>
          <p:nvPr>
            <p:ph type="sldNum" sz="quarter" idx="11"/>
          </p:nvPr>
        </p:nvSpPr>
        <p:spPr>
          <a:xfrm>
            <a:off x="8534400" y="4914900"/>
            <a:ext cx="381000" cy="228600"/>
          </a:xfrm>
          <a:prstGeom prst="rect">
            <a:avLst/>
          </a:prstGeom>
        </p:spPr>
        <p:txBody>
          <a:bodyPr/>
          <a:lstStyle>
            <a:lvl1pPr>
              <a:defRPr/>
            </a:lvl1pPr>
          </a:lstStyle>
          <a:p>
            <a:fld id="{0C3AE696-6A04-4D3B-9A6B-1B8B85D8C8E5}" type="slidenum">
              <a:rPr lang="en-US" altLang="en-US"/>
              <a:pPr/>
              <a:t>‹#›</a:t>
            </a:fld>
            <a:endParaRPr lang="en-US" altLang="en-US" dirty="0"/>
          </a:p>
        </p:txBody>
      </p:sp>
    </p:spTree>
    <p:extLst>
      <p:ext uri="{BB962C8B-B14F-4D97-AF65-F5344CB8AC3E}">
        <p14:creationId xmlns:p14="http://schemas.microsoft.com/office/powerpoint/2010/main" val="3162311378"/>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43" y="463154"/>
            <a:ext cx="7793037" cy="8572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1513285"/>
            <a:ext cx="3810000" cy="3086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5088" y="1513285"/>
            <a:ext cx="3810000" cy="3086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4743450"/>
            <a:ext cx="1905000" cy="342900"/>
          </a:xfrm>
        </p:spPr>
        <p:txBody>
          <a:bodyPr/>
          <a:lstStyle>
            <a:lvl1pPr>
              <a:defRPr/>
            </a:lvl1pPr>
          </a:lstStyle>
          <a:p>
            <a:endParaRPr lang="en-US" altLang="en-US" dirty="0"/>
          </a:p>
        </p:txBody>
      </p:sp>
      <p:sp>
        <p:nvSpPr>
          <p:cNvPr id="6" name="Slide Number Placeholder 5"/>
          <p:cNvSpPr>
            <a:spLocks noGrp="1"/>
          </p:cNvSpPr>
          <p:nvPr>
            <p:ph type="sldNum" sz="quarter" idx="11"/>
          </p:nvPr>
        </p:nvSpPr>
        <p:spPr>
          <a:xfrm>
            <a:off x="8534400" y="4914900"/>
            <a:ext cx="381000" cy="228600"/>
          </a:xfrm>
          <a:prstGeom prst="rect">
            <a:avLst/>
          </a:prstGeom>
        </p:spPr>
        <p:txBody>
          <a:bodyPr/>
          <a:lstStyle>
            <a:lvl1pPr>
              <a:defRPr/>
            </a:lvl1pPr>
          </a:lstStyle>
          <a:p>
            <a:fld id="{97FC1B7C-5E46-4115-9FAD-88BF4FA28341}" type="slidenum">
              <a:rPr lang="en-US" altLang="en-US"/>
              <a:pPr/>
              <a:t>‹#›</a:t>
            </a:fld>
            <a:endParaRPr lang="en-US" altLang="en-US" dirty="0"/>
          </a:p>
        </p:txBody>
      </p:sp>
    </p:spTree>
    <p:extLst>
      <p:ext uri="{BB962C8B-B14F-4D97-AF65-F5344CB8AC3E}">
        <p14:creationId xmlns:p14="http://schemas.microsoft.com/office/powerpoint/2010/main" val="211339183"/>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EA5430-9849-4C41-B246-E987C9AA3CE8}" type="datetimeFigureOut">
              <a:rPr lang="en-US" smtClean="0">
                <a:solidFill>
                  <a:prstClr val="black">
                    <a:tint val="75000"/>
                  </a:prstClr>
                </a:solidFill>
              </a:rPr>
              <a:pPr/>
              <a:t>11/6/2015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AA3D99-9E36-4915-8F3F-3DF8CF75B30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8515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EA5430-9849-4C41-B246-E987C9AA3CE8}" type="datetimeFigureOut">
              <a:rPr lang="en-US" smtClean="0">
                <a:solidFill>
                  <a:prstClr val="black">
                    <a:tint val="75000"/>
                  </a:prstClr>
                </a:solidFill>
              </a:rPr>
              <a:pPr/>
              <a:t>11/6/2015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AA3D99-9E36-4915-8F3F-3DF8CF75B30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1002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EA5430-9849-4C41-B246-E987C9AA3CE8}" type="datetimeFigureOut">
              <a:rPr lang="en-US" smtClean="0">
                <a:solidFill>
                  <a:prstClr val="black">
                    <a:tint val="75000"/>
                  </a:prstClr>
                </a:solidFill>
              </a:rPr>
              <a:pPr/>
              <a:t>11/6/2015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AA3D99-9E36-4915-8F3F-3DF8CF75B30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8859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EA5430-9849-4C41-B246-E987C9AA3CE8}" type="datetimeFigureOut">
              <a:rPr lang="en-US" smtClean="0">
                <a:solidFill>
                  <a:prstClr val="black">
                    <a:tint val="75000"/>
                  </a:prstClr>
                </a:solidFill>
              </a:rPr>
              <a:pPr/>
              <a:t>11/6/2015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0AA3D99-9E36-4915-8F3F-3DF8CF75B30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9579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EA5430-9849-4C41-B246-E987C9AA3CE8}" type="datetimeFigureOut">
              <a:rPr lang="en-US" smtClean="0">
                <a:solidFill>
                  <a:prstClr val="black">
                    <a:tint val="75000"/>
                  </a:prstClr>
                </a:solidFill>
              </a:rPr>
              <a:pPr/>
              <a:t>11/6/2015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0AA3D99-9E36-4915-8F3F-3DF8CF75B30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3997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EA5430-9849-4C41-B246-E987C9AA3CE8}" type="datetimeFigureOut">
              <a:rPr lang="en-US" smtClean="0">
                <a:solidFill>
                  <a:prstClr val="black">
                    <a:tint val="75000"/>
                  </a:prstClr>
                </a:solidFill>
              </a:rPr>
              <a:pPr/>
              <a:t>11/6/2015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0AA3D99-9E36-4915-8F3F-3DF8CF75B30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35526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735D79-D832-49B0-AED7-E5C02BD28659}" type="datetimeFigureOut">
              <a:rPr lang="en-US" smtClean="0"/>
              <a:t>11/6/2015</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7AE21F07-E973-4F9C-809E-94F8683FFFE0}" type="slidenum">
              <a:rPr lang="en-US" smtClean="0"/>
              <a:t>‹#›</a:t>
            </a:fld>
            <a:endParaRPr lang="en-US" dirty="0"/>
          </a:p>
        </p:txBody>
      </p:sp>
    </p:spTree>
    <p:extLst>
      <p:ext uri="{BB962C8B-B14F-4D97-AF65-F5344CB8AC3E}">
        <p14:creationId xmlns:p14="http://schemas.microsoft.com/office/powerpoint/2010/main" val="9500401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EA5430-9849-4C41-B246-E987C9AA3CE8}" type="datetimeFigureOut">
              <a:rPr lang="en-US" smtClean="0">
                <a:solidFill>
                  <a:prstClr val="black">
                    <a:tint val="75000"/>
                  </a:prstClr>
                </a:solidFill>
              </a:rPr>
              <a:pPr/>
              <a:t>11/6/2015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0AA3D99-9E36-4915-8F3F-3DF8CF75B30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7441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EA5430-9849-4C41-B246-E987C9AA3CE8}" type="datetimeFigureOut">
              <a:rPr lang="en-US" smtClean="0">
                <a:solidFill>
                  <a:prstClr val="black">
                    <a:tint val="75000"/>
                  </a:prstClr>
                </a:solidFill>
              </a:rPr>
              <a:pPr/>
              <a:t>11/6/2015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0AA3D99-9E36-4915-8F3F-3DF8CF75B30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11350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EA5430-9849-4C41-B246-E987C9AA3CE8}" type="datetimeFigureOut">
              <a:rPr lang="en-US" smtClean="0">
                <a:solidFill>
                  <a:prstClr val="black">
                    <a:tint val="75000"/>
                  </a:prstClr>
                </a:solidFill>
              </a:rPr>
              <a:pPr/>
              <a:t>11/6/2015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0AA3D99-9E36-4915-8F3F-3DF8CF75B30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4954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EA5430-9849-4C41-B246-E987C9AA3CE8}" type="datetimeFigureOut">
              <a:rPr lang="en-US" smtClean="0">
                <a:solidFill>
                  <a:prstClr val="black">
                    <a:tint val="75000"/>
                  </a:prstClr>
                </a:solidFill>
              </a:rPr>
              <a:pPr/>
              <a:t>11/6/2015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AA3D99-9E36-4915-8F3F-3DF8CF75B30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95695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EA5430-9849-4C41-B246-E987C9AA3CE8}" type="datetimeFigureOut">
              <a:rPr lang="en-US" smtClean="0">
                <a:solidFill>
                  <a:prstClr val="black">
                    <a:tint val="75000"/>
                  </a:prstClr>
                </a:solidFill>
              </a:rPr>
              <a:pPr/>
              <a:t>11/6/2015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AA3D99-9E36-4915-8F3F-3DF8CF75B30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5508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35D79-D832-49B0-AED7-E5C02BD28659}" type="datetimeFigureOut">
              <a:rPr lang="en-US" smtClean="0"/>
              <a:t>11/6/2015</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7AE21F07-E973-4F9C-809E-94F8683FFFE0}" type="slidenum">
              <a:rPr lang="en-US" smtClean="0"/>
              <a:t>‹#›</a:t>
            </a:fld>
            <a:endParaRPr lang="en-US" dirty="0"/>
          </a:p>
        </p:txBody>
      </p:sp>
    </p:spTree>
    <p:extLst>
      <p:ext uri="{BB962C8B-B14F-4D97-AF65-F5344CB8AC3E}">
        <p14:creationId xmlns:p14="http://schemas.microsoft.com/office/powerpoint/2010/main" val="3649760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735D79-D832-49B0-AED7-E5C02BD28659}" type="datetimeFigureOut">
              <a:rPr lang="en-US" smtClean="0"/>
              <a:t>11/6/2015</a:t>
            </a:fld>
            <a:endParaRPr lang="en-US" dirty="0"/>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7AE21F07-E973-4F9C-809E-94F8683FFFE0}" type="slidenum">
              <a:rPr lang="en-US" smtClean="0"/>
              <a:t>‹#›</a:t>
            </a:fld>
            <a:endParaRPr lang="en-US" dirty="0"/>
          </a:p>
        </p:txBody>
      </p:sp>
    </p:spTree>
    <p:extLst>
      <p:ext uri="{BB962C8B-B14F-4D97-AF65-F5344CB8AC3E}">
        <p14:creationId xmlns:p14="http://schemas.microsoft.com/office/powerpoint/2010/main" val="2338461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735D79-D832-49B0-AED7-E5C02BD28659}" type="datetimeFigureOut">
              <a:rPr lang="en-US" smtClean="0"/>
              <a:t>11/6/2015</a:t>
            </a:fld>
            <a:endParaRPr lang="en-US" dirty="0"/>
          </a:p>
        </p:txBody>
      </p:sp>
      <p:sp>
        <p:nvSpPr>
          <p:cNvPr id="8" name="Footer Placeholder 7"/>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4767264"/>
            <a:ext cx="2133600" cy="273844"/>
          </a:xfrm>
          <a:prstGeom prst="rect">
            <a:avLst/>
          </a:prstGeom>
        </p:spPr>
        <p:txBody>
          <a:bodyPr/>
          <a:lstStyle/>
          <a:p>
            <a:fld id="{7AE21F07-E973-4F9C-809E-94F8683FFFE0}" type="slidenum">
              <a:rPr lang="en-US" smtClean="0"/>
              <a:t>‹#›</a:t>
            </a:fld>
            <a:endParaRPr lang="en-US" dirty="0"/>
          </a:p>
        </p:txBody>
      </p:sp>
    </p:spTree>
    <p:extLst>
      <p:ext uri="{BB962C8B-B14F-4D97-AF65-F5344CB8AC3E}">
        <p14:creationId xmlns:p14="http://schemas.microsoft.com/office/powerpoint/2010/main" val="1903730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735D79-D832-49B0-AED7-E5C02BD28659}" type="datetimeFigureOut">
              <a:rPr lang="en-US" smtClean="0"/>
              <a:t>11/6/2015</a:t>
            </a:fld>
            <a:endParaRPr lang="en-US" dirty="0"/>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4767264"/>
            <a:ext cx="2133600" cy="273844"/>
          </a:xfrm>
          <a:prstGeom prst="rect">
            <a:avLst/>
          </a:prstGeom>
        </p:spPr>
        <p:txBody>
          <a:bodyPr/>
          <a:lstStyle/>
          <a:p>
            <a:fld id="{7AE21F07-E973-4F9C-809E-94F8683FFFE0}" type="slidenum">
              <a:rPr lang="en-US" smtClean="0"/>
              <a:t>‹#›</a:t>
            </a:fld>
            <a:endParaRPr lang="en-US" dirty="0"/>
          </a:p>
        </p:txBody>
      </p:sp>
    </p:spTree>
    <p:extLst>
      <p:ext uri="{BB962C8B-B14F-4D97-AF65-F5344CB8AC3E}">
        <p14:creationId xmlns:p14="http://schemas.microsoft.com/office/powerpoint/2010/main" val="2371060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735D79-D832-49B0-AED7-E5C02BD28659}" type="datetimeFigureOut">
              <a:rPr lang="en-US" smtClean="0"/>
              <a:t>11/6/2015</a:t>
            </a:fld>
            <a:endParaRPr lang="en-US" dirty="0"/>
          </a:p>
        </p:txBody>
      </p:sp>
      <p:sp>
        <p:nvSpPr>
          <p:cNvPr id="3" name="Footer Placeholder 2"/>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4767264"/>
            <a:ext cx="2133600" cy="273844"/>
          </a:xfrm>
          <a:prstGeom prst="rect">
            <a:avLst/>
          </a:prstGeom>
        </p:spPr>
        <p:txBody>
          <a:bodyPr/>
          <a:lstStyle/>
          <a:p>
            <a:fld id="{7AE21F07-E973-4F9C-809E-94F8683FFFE0}" type="slidenum">
              <a:rPr lang="en-US" smtClean="0"/>
              <a:t>‹#›</a:t>
            </a:fld>
            <a:endParaRPr lang="en-US" dirty="0"/>
          </a:p>
        </p:txBody>
      </p:sp>
    </p:spTree>
    <p:extLst>
      <p:ext uri="{BB962C8B-B14F-4D97-AF65-F5344CB8AC3E}">
        <p14:creationId xmlns:p14="http://schemas.microsoft.com/office/powerpoint/2010/main" val="1028123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735D79-D832-49B0-AED7-E5C02BD28659}" type="datetimeFigureOut">
              <a:rPr lang="en-US" smtClean="0"/>
              <a:t>11/6/2015</a:t>
            </a:fld>
            <a:endParaRPr lang="en-US" dirty="0"/>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7AE21F07-E973-4F9C-809E-94F8683FFFE0}" type="slidenum">
              <a:rPr lang="en-US" smtClean="0"/>
              <a:t>‹#›</a:t>
            </a:fld>
            <a:endParaRPr lang="en-US" dirty="0"/>
          </a:p>
        </p:txBody>
      </p:sp>
    </p:spTree>
    <p:extLst>
      <p:ext uri="{BB962C8B-B14F-4D97-AF65-F5344CB8AC3E}">
        <p14:creationId xmlns:p14="http://schemas.microsoft.com/office/powerpoint/2010/main" val="2503596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735D79-D832-49B0-AED7-E5C02BD28659}" type="datetimeFigureOut">
              <a:rPr lang="en-US" smtClean="0"/>
              <a:t>11/6/2015</a:t>
            </a:fld>
            <a:endParaRPr lang="en-US" dirty="0"/>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7AE21F07-E973-4F9C-809E-94F8683FFFE0}" type="slidenum">
              <a:rPr lang="en-US" smtClean="0"/>
              <a:t>‹#›</a:t>
            </a:fld>
            <a:endParaRPr lang="en-US" dirty="0"/>
          </a:p>
        </p:txBody>
      </p:sp>
    </p:spTree>
    <p:extLst>
      <p:ext uri="{BB962C8B-B14F-4D97-AF65-F5344CB8AC3E}">
        <p14:creationId xmlns:p14="http://schemas.microsoft.com/office/powerpoint/2010/main" val="2310614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C:\Users\Rachel_Wolverton\Desktop\wf_mm_2193_Foundation-PPT-bkgrd_Widescreen-FINAL.jp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2"/>
            <a:ext cx="9144000" cy="51480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0" y="4869656"/>
            <a:ext cx="2133600" cy="273844"/>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smtClean="0"/>
              <a:t>© 2015 Michael Occhipinti</a:t>
            </a:r>
            <a:endParaRPr lang="en-US" dirty="0"/>
          </a:p>
        </p:txBody>
      </p:sp>
    </p:spTree>
    <p:extLst>
      <p:ext uri="{BB962C8B-B14F-4D97-AF65-F5344CB8AC3E}">
        <p14:creationId xmlns:p14="http://schemas.microsoft.com/office/powerpoint/2010/main" val="3767655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C:\Users\Rachel_Wolverton\Desktop\wf_mm_2193_Foundation-PPT-bkgrd_Fullscreen-FINAL.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EA5430-9849-4C41-B246-E987C9AA3CE8}" type="datetimeFigureOut">
              <a:rPr lang="en-US" smtClean="0">
                <a:solidFill>
                  <a:prstClr val="black">
                    <a:tint val="75000"/>
                  </a:prstClr>
                </a:solidFill>
              </a:rPr>
              <a:pPr/>
              <a:t>11/6/2015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0AA3D99-9E36-4915-8F3F-3DF8CF75B30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216511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www.fotosearch.com/illustration/charity.html&amp;ei=7LutVI_aBZOeyQStxIDgAw&amp;bvm=bv.83134100,d.aWw&amp;psig=AFQjCNFuxjLP36aFtGnp7iKyoJRTEzLEmA&amp;ust=1420758390579453" TargetMode="External"/><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www.fotosearch.com/illustration/charity.html&amp;ei=7LutVI_aBZOeyQStxIDgAw&amp;bvm=bv.83134100,d.aWw&amp;psig=AFQjCNFuxjLP36aFtGnp7iKyoJRTEzLEmA&amp;ust=1420758390579453" TargetMode="External"/><Relationship Id="rId2" Type="http://schemas.openxmlformats.org/officeDocument/2006/relationships/image" Target="../media/image15.jpeg"/><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www.fotosearch.com/illustration/charity.html&amp;ei=7LutVI_aBZOeyQStxIDgAw&amp;bvm=bv.83134100,d.aWw&amp;psig=AFQjCNFuxjLP36aFtGnp7iKyoJRTEzLEmA&amp;ust=1420758390579453" TargetMode="Externa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jpeg"/><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hyperlink" Target="http://www.google.com/url?sa=i&amp;rct=j&amp;q=&amp;esrc=s&amp;source=images&amp;cd=&amp;cad=rja&amp;uact=8&amp;ved=0CAcQjRw&amp;url=http://www.fotosearch.com/illustration/charity.html&amp;ei=7LutVI_aBZOeyQStxIDgAw&amp;bvm=bv.83134100,d.aWw&amp;psig=AFQjCNFuxjLP36aFtGnp7iKyoJRTEzLEmA&amp;ust=1420758390579453"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6.gif"/><Relationship Id="rId4" Type="http://schemas.openxmlformats.org/officeDocument/2006/relationships/hyperlink" Target="http://www.wycliffeassociates.or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28650"/>
            <a:ext cx="8229600" cy="1371600"/>
          </a:xfrm>
        </p:spPr>
        <p:txBody>
          <a:bodyPr>
            <a:normAutofit/>
          </a:bodyPr>
          <a:lstStyle/>
          <a:p>
            <a:r>
              <a:rPr lang="en-US" sz="3600" b="1" dirty="0" smtClean="0"/>
              <a:t>Tax-Wise Charitable Giving</a:t>
            </a:r>
            <a:r>
              <a:rPr lang="en-US" sz="3600" dirty="0" smtClean="0"/>
              <a:t/>
            </a:r>
            <a:br>
              <a:rPr lang="en-US" sz="3600" dirty="0" smtClean="0"/>
            </a:br>
            <a:r>
              <a:rPr lang="en-US" sz="1400" dirty="0" smtClean="0"/>
              <a:t>Leveraging </a:t>
            </a:r>
            <a:r>
              <a:rPr lang="en-US" sz="1400" dirty="0"/>
              <a:t>Your </a:t>
            </a:r>
            <a:r>
              <a:rPr lang="en-US" sz="1400" dirty="0" smtClean="0"/>
              <a:t>Client’s Philanthropic </a:t>
            </a:r>
            <a:r>
              <a:rPr lang="en-US" sz="1400" dirty="0"/>
              <a:t>Impact Through Asset-Based </a:t>
            </a:r>
            <a:r>
              <a:rPr lang="en-US" sz="1400" dirty="0" smtClean="0"/>
              <a:t>Charitable Gifting Strategies</a:t>
            </a:r>
            <a:endParaRPr lang="en-US" sz="1300" dirty="0"/>
          </a:p>
        </p:txBody>
      </p:sp>
      <p:sp>
        <p:nvSpPr>
          <p:cNvPr id="3" name="Subtitle 2"/>
          <p:cNvSpPr>
            <a:spLocks noGrp="1"/>
          </p:cNvSpPr>
          <p:nvPr>
            <p:ph type="subTitle" idx="1"/>
          </p:nvPr>
        </p:nvSpPr>
        <p:spPr>
          <a:xfrm>
            <a:off x="838200" y="1885950"/>
            <a:ext cx="7162800" cy="1752600"/>
          </a:xfrm>
        </p:spPr>
        <p:txBody>
          <a:bodyPr>
            <a:normAutofit fontScale="55000" lnSpcReduction="20000"/>
          </a:bodyPr>
          <a:lstStyle/>
          <a:p>
            <a:endParaRPr lang="en-US" sz="1800" b="1" dirty="0" smtClean="0">
              <a:solidFill>
                <a:schemeClr val="tx1"/>
              </a:solidFill>
            </a:endParaRPr>
          </a:p>
          <a:p>
            <a:r>
              <a:rPr lang="en-US" sz="3300" b="1" dirty="0" smtClean="0">
                <a:solidFill>
                  <a:schemeClr val="tx1"/>
                </a:solidFill>
              </a:rPr>
              <a:t>Sioux Falls Estate Planning Council</a:t>
            </a:r>
          </a:p>
          <a:p>
            <a:r>
              <a:rPr lang="en-US" sz="2600" b="1" dirty="0" smtClean="0">
                <a:solidFill>
                  <a:schemeClr val="tx1"/>
                </a:solidFill>
              </a:rPr>
              <a:t>November 12, 2015</a:t>
            </a:r>
          </a:p>
          <a:p>
            <a:endParaRPr lang="en-US" sz="1800" b="1" dirty="0" smtClean="0">
              <a:solidFill>
                <a:schemeClr val="tx1"/>
              </a:solidFill>
            </a:endParaRPr>
          </a:p>
          <a:p>
            <a:r>
              <a:rPr lang="en-US" sz="1800" b="1" dirty="0" smtClean="0">
                <a:solidFill>
                  <a:schemeClr val="tx1"/>
                </a:solidFill>
              </a:rPr>
              <a:t>Presented by</a:t>
            </a:r>
          </a:p>
          <a:p>
            <a:endParaRPr lang="en-US" sz="1800" b="1" dirty="0" smtClean="0">
              <a:solidFill>
                <a:schemeClr val="tx1"/>
              </a:solidFill>
            </a:endParaRPr>
          </a:p>
          <a:p>
            <a:r>
              <a:rPr lang="en-US" sz="2300" b="1" dirty="0" smtClean="0">
                <a:solidFill>
                  <a:schemeClr val="tx1"/>
                </a:solidFill>
              </a:rPr>
              <a:t>Michael J. Occhipinti, MBT</a:t>
            </a:r>
          </a:p>
          <a:p>
            <a:r>
              <a:rPr lang="en-US" sz="2300" b="1" dirty="0" smtClean="0">
                <a:solidFill>
                  <a:schemeClr val="tx1"/>
                </a:solidFill>
              </a:rPr>
              <a:t>Gift Planning Advisor/Western US</a:t>
            </a:r>
          </a:p>
          <a:p>
            <a:r>
              <a:rPr lang="en-US" sz="2300" b="1" dirty="0" smtClean="0">
                <a:solidFill>
                  <a:schemeClr val="tx1"/>
                </a:solidFill>
              </a:rPr>
              <a:t>Wycliffe Foundation</a:t>
            </a:r>
            <a:endParaRPr lang="en-US" sz="2300" dirty="0" smtClean="0">
              <a:solidFill>
                <a:schemeClr val="tx1"/>
              </a:solidFill>
            </a:endParaRPr>
          </a:p>
          <a:p>
            <a:endParaRPr lang="en-US" dirty="0"/>
          </a:p>
        </p:txBody>
      </p:sp>
    </p:spTree>
    <p:extLst>
      <p:ext uri="{BB962C8B-B14F-4D97-AF65-F5344CB8AC3E}">
        <p14:creationId xmlns:p14="http://schemas.microsoft.com/office/powerpoint/2010/main" val="2758364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514350"/>
            <a:ext cx="8572500" cy="3886201"/>
          </a:xfrm>
          <a:noFill/>
        </p:spPr>
        <p:txBody>
          <a:bodyPr>
            <a:noAutofit/>
          </a:bodyPr>
          <a:lstStyle/>
          <a:p>
            <a:pPr marL="0" indent="0">
              <a:spcBef>
                <a:spcPts val="300"/>
              </a:spcBef>
              <a:spcAft>
                <a:spcPts val="300"/>
              </a:spcAft>
              <a:buClr>
                <a:schemeClr val="accent2"/>
              </a:buClr>
              <a:buSzPct val="120000"/>
              <a:buNone/>
            </a:pPr>
            <a:r>
              <a:rPr lang="en-US" sz="1600" u="sng" dirty="0"/>
              <a:t>Benefits of a </a:t>
            </a:r>
            <a:r>
              <a:rPr lang="en-US" sz="1600" u="sng" dirty="0" smtClean="0"/>
              <a:t>DAF</a:t>
            </a:r>
          </a:p>
          <a:p>
            <a:pPr>
              <a:spcBef>
                <a:spcPts val="300"/>
              </a:spcBef>
              <a:spcAft>
                <a:spcPts val="300"/>
              </a:spcAft>
              <a:buClr>
                <a:schemeClr val="accent2"/>
              </a:buClr>
              <a:buSzPct val="120000"/>
              <a:buFont typeface="Wingdings" panose="05000000000000000000" pitchFamily="2" charset="2"/>
              <a:buChar char="ü"/>
            </a:pPr>
            <a:r>
              <a:rPr lang="en-US" sz="1600" b="1" dirty="0" smtClean="0"/>
              <a:t>Deductibility: </a:t>
            </a:r>
            <a:r>
              <a:rPr lang="en-US" sz="1600" dirty="0" smtClean="0"/>
              <a:t>Donor receives an immediate Income tax deduction at highest allowable limits.  </a:t>
            </a:r>
          </a:p>
          <a:p>
            <a:pPr>
              <a:spcBef>
                <a:spcPts val="300"/>
              </a:spcBef>
              <a:spcAft>
                <a:spcPts val="300"/>
              </a:spcAft>
              <a:buClr>
                <a:schemeClr val="accent2"/>
              </a:buClr>
              <a:buSzPct val="120000"/>
              <a:buFont typeface="Wingdings" panose="05000000000000000000" pitchFamily="2" charset="2"/>
              <a:buChar char="ü"/>
            </a:pPr>
            <a:r>
              <a:rPr lang="en-US" sz="1600" b="1" dirty="0" smtClean="0"/>
              <a:t>Flexibility</a:t>
            </a:r>
            <a:r>
              <a:rPr lang="en-US" sz="1600" dirty="0" smtClean="0"/>
              <a:t>: DAF gives a donor more time and flexibility to decide how to designate and direct his or her giving.   </a:t>
            </a:r>
          </a:p>
          <a:p>
            <a:pPr>
              <a:spcBef>
                <a:spcPts val="300"/>
              </a:spcBef>
              <a:spcAft>
                <a:spcPts val="300"/>
              </a:spcAft>
              <a:buClr>
                <a:schemeClr val="accent2"/>
              </a:buClr>
              <a:buSzPct val="120000"/>
              <a:buFont typeface="Wingdings" panose="05000000000000000000" pitchFamily="2" charset="2"/>
              <a:buChar char="ü"/>
            </a:pPr>
            <a:r>
              <a:rPr lang="en-US" sz="1600" b="1" dirty="0" smtClean="0"/>
              <a:t>Simplicity:</a:t>
            </a:r>
            <a:r>
              <a:rPr lang="en-US" sz="1600" dirty="0" smtClean="0"/>
              <a:t> Donor fills out a simple and brief application.  Grant recommendations are also easy to make.  </a:t>
            </a:r>
          </a:p>
          <a:p>
            <a:pPr>
              <a:spcBef>
                <a:spcPts val="300"/>
              </a:spcBef>
              <a:spcAft>
                <a:spcPts val="300"/>
              </a:spcAft>
              <a:buClr>
                <a:schemeClr val="accent2"/>
              </a:buClr>
              <a:buSzPct val="120000"/>
              <a:buFont typeface="Wingdings" panose="05000000000000000000" pitchFamily="2" charset="2"/>
              <a:buChar char="ü"/>
            </a:pPr>
            <a:r>
              <a:rPr lang="en-US" sz="1600" b="1" dirty="0" smtClean="0"/>
              <a:t>Versatility</a:t>
            </a:r>
            <a:r>
              <a:rPr lang="en-US" sz="1600" dirty="0" smtClean="0"/>
              <a:t>: A donor can use cash or a variety of assets such as  securities, real estate, business interests, etc. to fund a DAF.  Non-cash assets can provide the most tax leverage.</a:t>
            </a:r>
          </a:p>
          <a:p>
            <a:pPr>
              <a:spcBef>
                <a:spcPts val="300"/>
              </a:spcBef>
              <a:spcAft>
                <a:spcPts val="300"/>
              </a:spcAft>
              <a:buClr>
                <a:schemeClr val="accent2"/>
              </a:buClr>
              <a:buSzPct val="120000"/>
              <a:buFont typeface="Wingdings" panose="05000000000000000000" pitchFamily="2" charset="2"/>
              <a:buChar char="ü"/>
            </a:pPr>
            <a:r>
              <a:rPr lang="en-US" sz="1600" b="1" dirty="0" smtClean="0"/>
              <a:t>Privacy</a:t>
            </a:r>
            <a:r>
              <a:rPr lang="en-US" sz="1600" dirty="0" smtClean="0"/>
              <a:t>: The donor recommends grants to the charities the donor supports with the option of being recognized or remaining anonymous.</a:t>
            </a:r>
          </a:p>
          <a:p>
            <a:pPr>
              <a:spcBef>
                <a:spcPts val="300"/>
              </a:spcBef>
              <a:spcAft>
                <a:spcPts val="300"/>
              </a:spcAft>
              <a:buClr>
                <a:schemeClr val="accent2"/>
              </a:buClr>
              <a:buSzPct val="120000"/>
              <a:buFont typeface="Wingdings" panose="05000000000000000000" pitchFamily="2" charset="2"/>
              <a:buChar char="ü"/>
            </a:pPr>
            <a:r>
              <a:rPr lang="en-US" sz="1600" b="1" dirty="0" smtClean="0"/>
              <a:t>Legacy</a:t>
            </a:r>
            <a:r>
              <a:rPr lang="en-US" sz="1600" dirty="0" smtClean="0"/>
              <a:t>: DAF can ensure that the donor’s legacy continues </a:t>
            </a:r>
            <a:r>
              <a:rPr lang="en-US" sz="1600" dirty="0"/>
              <a:t>after </a:t>
            </a:r>
            <a:r>
              <a:rPr lang="en-US" sz="1600" dirty="0" smtClean="0"/>
              <a:t>his or her death </a:t>
            </a:r>
            <a:r>
              <a:rPr lang="en-US" sz="1600" dirty="0"/>
              <a:t>through instructions </a:t>
            </a:r>
            <a:r>
              <a:rPr lang="en-US" sz="1600" dirty="0" smtClean="0"/>
              <a:t>he or she leaves </a:t>
            </a:r>
            <a:r>
              <a:rPr lang="en-US" sz="1600" dirty="0"/>
              <a:t>with </a:t>
            </a:r>
            <a:r>
              <a:rPr lang="en-US" sz="1600" dirty="0" smtClean="0"/>
              <a:t>the DAF </a:t>
            </a:r>
            <a:r>
              <a:rPr lang="en-US" sz="1600" dirty="0"/>
              <a:t>or with </a:t>
            </a:r>
            <a:r>
              <a:rPr lang="en-US" sz="1600" dirty="0" smtClean="0"/>
              <a:t>his or her heirs.</a:t>
            </a:r>
            <a:r>
              <a:rPr lang="en-US" sz="1600" dirty="0"/>
              <a:t>  </a:t>
            </a:r>
            <a:endParaRPr lang="en-US" sz="1600" dirty="0" smtClean="0"/>
          </a:p>
          <a:p>
            <a:pPr>
              <a:spcBef>
                <a:spcPts val="300"/>
              </a:spcBef>
              <a:spcAft>
                <a:spcPts val="300"/>
              </a:spcAft>
              <a:buClr>
                <a:schemeClr val="accent2"/>
              </a:buClr>
              <a:buSzPct val="120000"/>
              <a:buFont typeface="Wingdings" panose="05000000000000000000" pitchFamily="2" charset="2"/>
              <a:buChar char="ü"/>
            </a:pPr>
            <a:r>
              <a:rPr lang="en-US" sz="1600" b="1" dirty="0" smtClean="0"/>
              <a:t>Multiplicity: </a:t>
            </a:r>
            <a:r>
              <a:rPr lang="en-US" sz="1600" dirty="0" smtClean="0"/>
              <a:t>Donor can support more than one charity.</a:t>
            </a:r>
            <a:endParaRPr lang="en-US" sz="1600" dirty="0"/>
          </a:p>
        </p:txBody>
      </p:sp>
      <p:sp>
        <p:nvSpPr>
          <p:cNvPr id="6" name="Title 1"/>
          <p:cNvSpPr txBox="1">
            <a:spLocks/>
          </p:cNvSpPr>
          <p:nvPr/>
        </p:nvSpPr>
        <p:spPr>
          <a:xfrm>
            <a:off x="304800" y="57151"/>
            <a:ext cx="8382000" cy="533400"/>
          </a:xfrm>
          <a:prstGeom prst="rect">
            <a:avLst/>
          </a:prstGeom>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t>Donor Advised Fund</a:t>
            </a:r>
            <a:endParaRPr lang="en-US" sz="3200" b="1" dirty="0"/>
          </a:p>
        </p:txBody>
      </p:sp>
    </p:spTree>
    <p:extLst>
      <p:ext uri="{BB962C8B-B14F-4D97-AF65-F5344CB8AC3E}">
        <p14:creationId xmlns:p14="http://schemas.microsoft.com/office/powerpoint/2010/main" val="27557397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51864"/>
            <a:ext cx="7924802" cy="369332"/>
          </a:xfrm>
          <a:prstGeom prst="rect">
            <a:avLst/>
          </a:prstGeom>
        </p:spPr>
        <p:txBody>
          <a:bodyPr wrap="square">
            <a:spAutoFit/>
          </a:bodyPr>
          <a:lstStyle/>
          <a:p>
            <a:r>
              <a:rPr lang="en-US" dirty="0"/>
              <a:t> </a:t>
            </a:r>
            <a:endParaRPr lang="en-US" sz="1600" dirty="0"/>
          </a:p>
        </p:txBody>
      </p:sp>
      <p:sp>
        <p:nvSpPr>
          <p:cNvPr id="6" name="Rectangle 5"/>
          <p:cNvSpPr/>
          <p:nvPr/>
        </p:nvSpPr>
        <p:spPr>
          <a:xfrm>
            <a:off x="457203" y="1354665"/>
            <a:ext cx="6236001" cy="3323987"/>
          </a:xfrm>
          <a:prstGeom prst="rect">
            <a:avLst/>
          </a:prstGeom>
        </p:spPr>
        <p:txBody>
          <a:bodyPr wrap="square">
            <a:spAutoFit/>
          </a:bodyPr>
          <a:lstStyle/>
          <a:p>
            <a:pPr>
              <a:spcBef>
                <a:spcPts val="1200"/>
              </a:spcBef>
              <a:buSzPct val="100000"/>
            </a:pPr>
            <a:r>
              <a:rPr lang="en-US" sz="2000" b="1" i="1" dirty="0" smtClean="0">
                <a:solidFill>
                  <a:srgbClr val="001848"/>
                </a:solidFill>
                <a:cs typeface="Arial" pitchFamily="34" charset="0"/>
              </a:rPr>
              <a:t>Joe and Dawn Green</a:t>
            </a:r>
          </a:p>
          <a:p>
            <a:pPr>
              <a:spcBef>
                <a:spcPts val="1200"/>
              </a:spcBef>
              <a:buSzPct val="100000"/>
            </a:pPr>
            <a:r>
              <a:rPr lang="en-US" sz="2000" dirty="0" smtClean="0">
                <a:cs typeface="Arial" pitchFamily="34" charset="0"/>
              </a:rPr>
              <a:t>Worked in real estate and acquired several rental properties over the years</a:t>
            </a:r>
          </a:p>
          <a:p>
            <a:pPr>
              <a:spcBef>
                <a:spcPts val="1200"/>
              </a:spcBef>
              <a:buSzPct val="100000"/>
            </a:pPr>
            <a:r>
              <a:rPr lang="en-US" sz="2000" dirty="0" smtClean="0">
                <a:cs typeface="Arial" pitchFamily="34" charset="0"/>
              </a:rPr>
              <a:t>Would like to donate one of the properties to support their church and two of their favorite charities  </a:t>
            </a:r>
          </a:p>
          <a:p>
            <a:pPr>
              <a:spcBef>
                <a:spcPts val="1200"/>
              </a:spcBef>
              <a:buSzPct val="100000"/>
            </a:pPr>
            <a:r>
              <a:rPr lang="en-US" sz="2000" dirty="0" smtClean="0">
                <a:cs typeface="Arial" pitchFamily="34" charset="0"/>
              </a:rPr>
              <a:t>Selling the property would trigger a 30% capital gains tax.</a:t>
            </a:r>
          </a:p>
          <a:p>
            <a:pPr>
              <a:spcBef>
                <a:spcPts val="1200"/>
              </a:spcBef>
              <a:buSzPct val="100000"/>
            </a:pPr>
            <a:endParaRPr lang="en-US" sz="2000" i="1" dirty="0" smtClean="0">
              <a:cs typeface="Arial" pitchFamily="34" charset="0"/>
            </a:endParaRPr>
          </a:p>
          <a:p>
            <a:pPr>
              <a:spcBef>
                <a:spcPts val="1200"/>
              </a:spcBef>
              <a:buSzPct val="100000"/>
            </a:pPr>
            <a:r>
              <a:rPr lang="en-US" sz="2000" i="1" dirty="0" smtClean="0">
                <a:cs typeface="Arial" pitchFamily="34" charset="0"/>
              </a:rPr>
              <a:t>What can they do?....</a:t>
            </a:r>
          </a:p>
        </p:txBody>
      </p:sp>
      <p:pic>
        <p:nvPicPr>
          <p:cNvPr id="7" name="Picture 2" descr="C:\Documents and Settings\michael_occhipinti\Local Settings\Temporary Internet Files\Content.IE5\JVT9O4F1\MP900446463[1].jpg"/>
          <p:cNvPicPr>
            <a:picLocks noChangeAspect="1" noChangeArrowheads="1"/>
          </p:cNvPicPr>
          <p:nvPr/>
        </p:nvPicPr>
        <p:blipFill>
          <a:blip r:embed="rId2" cstate="print"/>
          <a:srcRect/>
          <a:stretch>
            <a:fillRect/>
          </a:stretch>
        </p:blipFill>
        <p:spPr bwMode="auto">
          <a:xfrm>
            <a:off x="6693207" y="1354662"/>
            <a:ext cx="1688801" cy="2664888"/>
          </a:xfrm>
          <a:prstGeom prst="rect">
            <a:avLst/>
          </a:prstGeom>
          <a:noFill/>
          <a:ln w="3175">
            <a:solidFill>
              <a:schemeClr val="bg2">
                <a:lumMod val="50000"/>
              </a:schemeClr>
            </a:solidFill>
          </a:ln>
          <a:effectLst>
            <a:outerShdw blurRad="50800" dist="76200" dir="2700000" algn="tl" rotWithShape="0">
              <a:prstClr val="black">
                <a:alpha val="40000"/>
              </a:prstClr>
            </a:outerShdw>
          </a:effectLst>
        </p:spPr>
      </p:pic>
      <p:sp>
        <p:nvSpPr>
          <p:cNvPr id="5" name="Title 1"/>
          <p:cNvSpPr txBox="1">
            <a:spLocks/>
          </p:cNvSpPr>
          <p:nvPr/>
        </p:nvSpPr>
        <p:spPr>
          <a:xfrm>
            <a:off x="457200" y="205981"/>
            <a:ext cx="8229600" cy="765569"/>
          </a:xfrm>
          <a:prstGeom prst="rect">
            <a:avLst/>
          </a:prstGeom>
        </p:spPr>
        <p:txBody>
          <a:bodyP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900" dirty="0" smtClean="0"/>
              <a:t>Case Study: </a:t>
            </a:r>
          </a:p>
          <a:p>
            <a:pPr algn="l"/>
            <a:r>
              <a:rPr lang="en-US" sz="4700" dirty="0" smtClean="0"/>
              <a:t>Donor Advised Fund</a:t>
            </a:r>
            <a:endParaRPr lang="en-US" sz="4700" dirty="0"/>
          </a:p>
        </p:txBody>
      </p:sp>
    </p:spTree>
    <p:extLst>
      <p:ext uri="{BB962C8B-B14F-4D97-AF65-F5344CB8AC3E}">
        <p14:creationId xmlns:p14="http://schemas.microsoft.com/office/powerpoint/2010/main" val="2742693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7485" y="895350"/>
            <a:ext cx="6248400" cy="3570208"/>
          </a:xfrm>
          <a:prstGeom prst="rect">
            <a:avLst/>
          </a:prstGeom>
        </p:spPr>
        <p:txBody>
          <a:bodyPr wrap="square">
            <a:spAutoFit/>
          </a:bodyPr>
          <a:lstStyle/>
          <a:p>
            <a:pPr>
              <a:buSzPct val="100000"/>
            </a:pPr>
            <a:r>
              <a:rPr lang="en-US" sz="2400" b="1" i="1" u="sng" dirty="0" smtClean="0">
                <a:cs typeface="Arial" pitchFamily="34" charset="0"/>
              </a:rPr>
              <a:t>Solution</a:t>
            </a:r>
          </a:p>
          <a:p>
            <a:pPr>
              <a:buSzPct val="100000"/>
            </a:pPr>
            <a:endParaRPr lang="en-US" sz="2000" dirty="0" smtClean="0">
              <a:cs typeface="Arial" pitchFamily="34" charset="0"/>
            </a:endParaRPr>
          </a:p>
          <a:p>
            <a:pPr>
              <a:buSzPct val="100000"/>
            </a:pPr>
            <a:r>
              <a:rPr lang="en-US" sz="2000" dirty="0" smtClean="0">
                <a:cs typeface="Arial" pitchFamily="34" charset="0"/>
              </a:rPr>
              <a:t>Established the “Green Family Fund” using a DAF, and contributed the property to the fund.  </a:t>
            </a:r>
          </a:p>
          <a:p>
            <a:pPr>
              <a:buSzPct val="100000"/>
            </a:pPr>
            <a:endParaRPr lang="en-US" sz="1200" dirty="0" smtClean="0">
              <a:cs typeface="Arial" pitchFamily="34" charset="0"/>
            </a:endParaRPr>
          </a:p>
          <a:p>
            <a:pPr>
              <a:buSzPct val="100000"/>
            </a:pPr>
            <a:r>
              <a:rPr lang="en-US" sz="2000" dirty="0" smtClean="0">
                <a:cs typeface="Arial" pitchFamily="34" charset="0"/>
              </a:rPr>
              <a:t>This gave them an income tax deduction for the appraised market value and bypassed federal and state capital gains taxes.  </a:t>
            </a:r>
          </a:p>
          <a:p>
            <a:pPr>
              <a:buSzPct val="100000"/>
            </a:pPr>
            <a:endParaRPr lang="en-US" sz="1200" dirty="0" smtClean="0">
              <a:cs typeface="Arial" pitchFamily="34" charset="0"/>
            </a:endParaRPr>
          </a:p>
          <a:p>
            <a:pPr>
              <a:buSzPct val="100000"/>
            </a:pPr>
            <a:r>
              <a:rPr lang="en-US" sz="2000" dirty="0" smtClean="0">
                <a:cs typeface="Arial" pitchFamily="34" charset="0"/>
              </a:rPr>
              <a:t>Once the property was sold, they were able to make grants from their DAF to their church and other charities.</a:t>
            </a:r>
          </a:p>
          <a:p>
            <a:pPr>
              <a:buSzPct val="100000"/>
            </a:pPr>
            <a:endParaRPr lang="en-US" dirty="0" smtClean="0"/>
          </a:p>
        </p:txBody>
      </p:sp>
      <p:pic>
        <p:nvPicPr>
          <p:cNvPr id="6" name="Picture 2" descr="C:\Documents and Settings\michael_occhipinti\Local Settings\Temporary Internet Files\Content.IE5\JVT9O4F1\MP900446463[1].jpg"/>
          <p:cNvPicPr>
            <a:picLocks noChangeAspect="1" noChangeArrowheads="1"/>
          </p:cNvPicPr>
          <p:nvPr/>
        </p:nvPicPr>
        <p:blipFill>
          <a:blip r:embed="rId2" cstate="print"/>
          <a:srcRect/>
          <a:stretch>
            <a:fillRect/>
          </a:stretch>
        </p:blipFill>
        <p:spPr bwMode="auto">
          <a:xfrm>
            <a:off x="6693207" y="1354662"/>
            <a:ext cx="1688801" cy="2664888"/>
          </a:xfrm>
          <a:prstGeom prst="rect">
            <a:avLst/>
          </a:prstGeom>
          <a:noFill/>
          <a:ln w="3175">
            <a:solidFill>
              <a:schemeClr val="bg2">
                <a:lumMod val="50000"/>
              </a:schemeClr>
            </a:solidFill>
          </a:ln>
          <a:effectLst>
            <a:outerShdw blurRad="50800" dist="76200" dir="2700000" algn="tl" rotWithShape="0">
              <a:prstClr val="black">
                <a:alpha val="40000"/>
              </a:prstClr>
            </a:outerShdw>
          </a:effectLst>
        </p:spPr>
      </p:pic>
      <p:sp>
        <p:nvSpPr>
          <p:cNvPr id="5" name="Title 1"/>
          <p:cNvSpPr txBox="1">
            <a:spLocks/>
          </p:cNvSpPr>
          <p:nvPr/>
        </p:nvSpPr>
        <p:spPr>
          <a:xfrm>
            <a:off x="457200" y="205981"/>
            <a:ext cx="8229600" cy="689369"/>
          </a:xfrm>
          <a:prstGeom prst="rect">
            <a:avLst/>
          </a:prstGeom>
        </p:spPr>
        <p:txBody>
          <a:bodyP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900" dirty="0" smtClean="0"/>
              <a:t>Case Study: </a:t>
            </a:r>
          </a:p>
          <a:p>
            <a:pPr algn="l"/>
            <a:r>
              <a:rPr lang="en-US" sz="4700" dirty="0" smtClean="0"/>
              <a:t>Donor Advised Fund</a:t>
            </a:r>
            <a:endParaRPr lang="en-US" sz="4700" dirty="0"/>
          </a:p>
        </p:txBody>
      </p:sp>
    </p:spTree>
    <p:extLst>
      <p:ext uri="{BB962C8B-B14F-4D97-AF65-F5344CB8AC3E}">
        <p14:creationId xmlns:p14="http://schemas.microsoft.com/office/powerpoint/2010/main" val="1256788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668851" y="1180309"/>
            <a:ext cx="2525094" cy="1014488"/>
          </a:xfrm>
          <a:prstGeom prst="roundRect">
            <a:avLst/>
          </a:prstGeom>
          <a:solidFill>
            <a:srgbClr val="002060"/>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dirty="0" smtClean="0"/>
              <a:t>Green </a:t>
            </a:r>
          </a:p>
          <a:p>
            <a:pPr algn="ctr">
              <a:lnSpc>
                <a:spcPct val="150000"/>
              </a:lnSpc>
            </a:pPr>
            <a:r>
              <a:rPr lang="en-US" dirty="0" smtClean="0"/>
              <a:t>Donor Advised Fund</a:t>
            </a:r>
            <a:endParaRPr lang="en-US" dirty="0"/>
          </a:p>
        </p:txBody>
      </p:sp>
      <p:cxnSp>
        <p:nvCxnSpPr>
          <p:cNvPr id="7" name="Straight Arrow Connector 6"/>
          <p:cNvCxnSpPr/>
          <p:nvPr/>
        </p:nvCxnSpPr>
        <p:spPr>
          <a:xfrm>
            <a:off x="2807078" y="1518471"/>
            <a:ext cx="2693434" cy="0"/>
          </a:xfrm>
          <a:prstGeom prst="straightConnector1">
            <a:avLst/>
          </a:prstGeom>
          <a:ln w="53975" cmpd="sng">
            <a:solidFill>
              <a:srgbClr val="336600"/>
            </a:solidFill>
            <a:tailEnd type="arrow"/>
          </a:ln>
        </p:spPr>
        <p:style>
          <a:lnRef idx="1">
            <a:schemeClr val="accent1"/>
          </a:lnRef>
          <a:fillRef idx="0">
            <a:schemeClr val="accent1"/>
          </a:fillRef>
          <a:effectRef idx="0">
            <a:schemeClr val="accent1"/>
          </a:effectRef>
          <a:fontRef idx="minor">
            <a:schemeClr val="tx1"/>
          </a:fontRef>
        </p:style>
      </p:cxnSp>
      <p:sp>
        <p:nvSpPr>
          <p:cNvPr id="8" name="Octagon 7"/>
          <p:cNvSpPr/>
          <p:nvPr/>
        </p:nvSpPr>
        <p:spPr>
          <a:xfrm>
            <a:off x="3817122" y="1405752"/>
            <a:ext cx="336679" cy="225442"/>
          </a:xfrm>
          <a:prstGeom prst="oct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cxnSp>
        <p:nvCxnSpPr>
          <p:cNvPr id="9" name="Straight Arrow Connector 8"/>
          <p:cNvCxnSpPr/>
          <p:nvPr/>
        </p:nvCxnSpPr>
        <p:spPr>
          <a:xfrm flipH="1">
            <a:off x="2807084" y="2025714"/>
            <a:ext cx="2777603" cy="0"/>
          </a:xfrm>
          <a:prstGeom prst="straightConnector1">
            <a:avLst/>
          </a:prstGeom>
          <a:ln w="53975" cmpd="sng">
            <a:solidFill>
              <a:srgbClr val="336600"/>
            </a:solidFill>
            <a:tailEnd type="arrow"/>
          </a:ln>
        </p:spPr>
        <p:style>
          <a:lnRef idx="1">
            <a:schemeClr val="accent1"/>
          </a:lnRef>
          <a:fillRef idx="0">
            <a:schemeClr val="accent1"/>
          </a:fillRef>
          <a:effectRef idx="0">
            <a:schemeClr val="accent1"/>
          </a:effectRef>
          <a:fontRef idx="minor">
            <a:schemeClr val="tx1"/>
          </a:fontRef>
        </p:style>
      </p:cxnSp>
      <p:sp>
        <p:nvSpPr>
          <p:cNvPr id="10" name="Octagon 9"/>
          <p:cNvSpPr/>
          <p:nvPr/>
        </p:nvSpPr>
        <p:spPr>
          <a:xfrm>
            <a:off x="3901292" y="1912995"/>
            <a:ext cx="336679" cy="225442"/>
          </a:xfrm>
          <a:prstGeom prst="oct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p>
        </p:txBody>
      </p:sp>
      <p:cxnSp>
        <p:nvCxnSpPr>
          <p:cNvPr id="11" name="Elbow Connector 10"/>
          <p:cNvCxnSpPr/>
          <p:nvPr/>
        </p:nvCxnSpPr>
        <p:spPr>
          <a:xfrm rot="10800000" flipV="1">
            <a:off x="3312097" y="2420238"/>
            <a:ext cx="3535132" cy="1183570"/>
          </a:xfrm>
          <a:prstGeom prst="bentConnector3">
            <a:avLst>
              <a:gd name="adj1" fmla="val 50000"/>
            </a:avLst>
          </a:prstGeom>
          <a:ln w="50800">
            <a:solidFill>
              <a:srgbClr val="3366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847229" y="2251159"/>
            <a:ext cx="0" cy="169082"/>
          </a:xfrm>
          <a:prstGeom prst="line">
            <a:avLst/>
          </a:prstGeom>
          <a:ln w="50800">
            <a:solidFill>
              <a:srgbClr val="336600"/>
            </a:solidFill>
          </a:ln>
        </p:spPr>
        <p:style>
          <a:lnRef idx="1">
            <a:schemeClr val="accent1"/>
          </a:lnRef>
          <a:fillRef idx="0">
            <a:schemeClr val="accent1"/>
          </a:fillRef>
          <a:effectRef idx="0">
            <a:schemeClr val="accent1"/>
          </a:effectRef>
          <a:fontRef idx="minor">
            <a:schemeClr val="tx1"/>
          </a:fontRef>
        </p:style>
      </p:cxnSp>
      <p:sp>
        <p:nvSpPr>
          <p:cNvPr id="13" name="Octagon 12"/>
          <p:cNvSpPr/>
          <p:nvPr/>
        </p:nvSpPr>
        <p:spPr>
          <a:xfrm>
            <a:off x="4911328" y="2814762"/>
            <a:ext cx="336679" cy="225442"/>
          </a:xfrm>
          <a:prstGeom prst="oct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p>
        </p:txBody>
      </p:sp>
      <p:sp>
        <p:nvSpPr>
          <p:cNvPr id="14" name="Octagon 13"/>
          <p:cNvSpPr/>
          <p:nvPr/>
        </p:nvSpPr>
        <p:spPr>
          <a:xfrm>
            <a:off x="5753025" y="1236669"/>
            <a:ext cx="336679" cy="225442"/>
          </a:xfrm>
          <a:prstGeom prst="oct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15" name="TextBox 14"/>
          <p:cNvSpPr txBox="1"/>
          <p:nvPr/>
        </p:nvSpPr>
        <p:spPr>
          <a:xfrm>
            <a:off x="6019800" y="2956060"/>
            <a:ext cx="2457450" cy="1538883"/>
          </a:xfrm>
          <a:prstGeom prst="rect">
            <a:avLst/>
          </a:prstGeom>
          <a:solidFill>
            <a:srgbClr val="FFFFCC"/>
          </a:solidFill>
          <a:ln w="19050">
            <a:solidFill>
              <a:srgbClr val="618167"/>
            </a:solidFill>
          </a:ln>
          <a:effectLst>
            <a:outerShdw blurRad="50800" dist="76200" dir="2700000" algn="tl" rotWithShape="0">
              <a:prstClr val="black">
                <a:alpha val="40000"/>
              </a:prstClr>
            </a:outerShdw>
          </a:effectLst>
        </p:spPr>
        <p:txBody>
          <a:bodyPr wrap="square" rtlCol="0">
            <a:spAutoFit/>
          </a:bodyPr>
          <a:lstStyle/>
          <a:p>
            <a:pPr marL="457200" indent="-457200">
              <a:spcBef>
                <a:spcPts val="1200"/>
              </a:spcBef>
            </a:pPr>
            <a:r>
              <a:rPr lang="en-US" sz="1600" dirty="0" smtClean="0">
                <a:cs typeface="Arial" pitchFamily="34" charset="0"/>
              </a:rPr>
              <a:t>1. Open account</a:t>
            </a:r>
          </a:p>
          <a:p>
            <a:pPr marL="457200" indent="-457200">
              <a:spcBef>
                <a:spcPts val="1200"/>
              </a:spcBef>
            </a:pPr>
            <a:r>
              <a:rPr lang="en-US" sz="1600" dirty="0" smtClean="0">
                <a:cs typeface="Arial" pitchFamily="34" charset="0"/>
              </a:rPr>
              <a:t>2. Gift cash or assets</a:t>
            </a:r>
          </a:p>
          <a:p>
            <a:pPr>
              <a:spcBef>
                <a:spcPts val="1200"/>
              </a:spcBef>
            </a:pPr>
            <a:r>
              <a:rPr lang="en-US" sz="1600" dirty="0" smtClean="0">
                <a:cs typeface="Arial" pitchFamily="34" charset="0"/>
              </a:rPr>
              <a:t>3. Receive tax deduction</a:t>
            </a:r>
          </a:p>
          <a:p>
            <a:pPr>
              <a:spcBef>
                <a:spcPts val="1200"/>
              </a:spcBef>
            </a:pPr>
            <a:r>
              <a:rPr lang="en-US" sz="1600" dirty="0" smtClean="0">
                <a:cs typeface="Arial" pitchFamily="34" charset="0"/>
              </a:rPr>
              <a:t>4. Grant gifts</a:t>
            </a:r>
            <a:endParaRPr lang="en-US" sz="1600" dirty="0"/>
          </a:p>
        </p:txBody>
      </p:sp>
      <p:sp>
        <p:nvSpPr>
          <p:cNvPr id="17" name="Title 16"/>
          <p:cNvSpPr>
            <a:spLocks noGrp="1"/>
          </p:cNvSpPr>
          <p:nvPr>
            <p:ph type="title"/>
          </p:nvPr>
        </p:nvSpPr>
        <p:spPr>
          <a:xfrm>
            <a:off x="457200" y="60694"/>
            <a:ext cx="8229600" cy="762000"/>
          </a:xfrm>
        </p:spPr>
        <p:txBody>
          <a:bodyPr/>
          <a:lstStyle/>
          <a:p>
            <a:pPr lvl="0" algn="l"/>
            <a:r>
              <a:rPr lang="en-US" sz="3200" dirty="0"/>
              <a:t>How does a Donor Advised Fund Work</a:t>
            </a:r>
            <a:r>
              <a:rPr lang="en-US" sz="3200" dirty="0" smtClean="0"/>
              <a:t>?</a:t>
            </a:r>
            <a:endParaRPr lang="en-US" sz="3200" dirty="0"/>
          </a:p>
        </p:txBody>
      </p:sp>
      <p:pic>
        <p:nvPicPr>
          <p:cNvPr id="18" name="Picture 2" descr="C:\Documents and Settings\michael_occhipinti\Local Settings\Temporary Internet Files\Content.IE5\JVT9O4F1\MP900446463[1].jpg"/>
          <p:cNvPicPr>
            <a:picLocks noChangeAspect="1" noChangeArrowheads="1"/>
          </p:cNvPicPr>
          <p:nvPr/>
        </p:nvPicPr>
        <p:blipFill rotWithShape="1">
          <a:blip r:embed="rId2" cstate="print"/>
          <a:srcRect b="7860"/>
          <a:stretch/>
        </p:blipFill>
        <p:spPr bwMode="auto">
          <a:xfrm>
            <a:off x="1447801" y="860083"/>
            <a:ext cx="1283079" cy="1801056"/>
          </a:xfrm>
          <a:prstGeom prst="rect">
            <a:avLst/>
          </a:prstGeom>
          <a:noFill/>
          <a:ln w="3175">
            <a:solidFill>
              <a:schemeClr val="bg2">
                <a:lumMod val="50000"/>
              </a:schemeClr>
            </a:solidFill>
          </a:ln>
          <a:effectLst>
            <a:outerShdw blurRad="50800" dist="76200" dir="2700000" algn="tl" rotWithShape="0">
              <a:prstClr val="black">
                <a:alpha val="40000"/>
              </a:prstClr>
            </a:outerShdw>
          </a:effectLst>
        </p:spPr>
      </p:pic>
      <p:sp>
        <p:nvSpPr>
          <p:cNvPr id="2" name="TextBox 1"/>
          <p:cNvSpPr txBox="1"/>
          <p:nvPr/>
        </p:nvSpPr>
        <p:spPr>
          <a:xfrm>
            <a:off x="5895205" y="2547824"/>
            <a:ext cx="2469459" cy="369332"/>
          </a:xfrm>
          <a:prstGeom prst="rect">
            <a:avLst/>
          </a:prstGeom>
          <a:noFill/>
        </p:spPr>
        <p:txBody>
          <a:bodyPr wrap="none" rtlCol="0">
            <a:spAutoFit/>
          </a:bodyPr>
          <a:lstStyle/>
          <a:p>
            <a:r>
              <a:rPr lang="en-US" b="1" i="1" dirty="0" smtClean="0">
                <a:solidFill>
                  <a:srgbClr val="C00000"/>
                </a:solidFill>
              </a:rPr>
              <a:t>“Charitable Checkbook”</a:t>
            </a:r>
            <a:endParaRPr lang="en-US" b="1" i="1" dirty="0">
              <a:solidFill>
                <a:srgbClr val="C00000"/>
              </a:solidFill>
            </a:endParaRPr>
          </a:p>
        </p:txBody>
      </p:sp>
      <p:pic>
        <p:nvPicPr>
          <p:cNvPr id="16" name="Picture 2" descr="https://encrypted-tbn1.gstatic.com/images?q=tbn:ANd9GcQCkljHQdeiV-lzsQjHkx1Draft_DGb3ngJ18T6WaPCBLk7KUyI">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369" y="3040204"/>
            <a:ext cx="1049022" cy="1067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5064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299" y="171450"/>
            <a:ext cx="8229600" cy="857250"/>
          </a:xfrm>
        </p:spPr>
        <p:txBody>
          <a:bodyPr>
            <a:normAutofit fontScale="90000"/>
          </a:bodyPr>
          <a:lstStyle/>
          <a:p>
            <a:pPr algn="l"/>
            <a:r>
              <a:rPr lang="en-US" sz="2400" dirty="0" smtClean="0"/>
              <a:t>Case Study:</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sz="3600" dirty="0" smtClean="0"/>
              <a:t>Zero-Tax Gift and Sale</a:t>
            </a:r>
            <a:endParaRPr lang="en-US" sz="3600" dirty="0"/>
          </a:p>
        </p:txBody>
      </p:sp>
      <p:sp>
        <p:nvSpPr>
          <p:cNvPr id="3" name="TextBox 2"/>
          <p:cNvSpPr txBox="1"/>
          <p:nvPr/>
        </p:nvSpPr>
        <p:spPr>
          <a:xfrm>
            <a:off x="533400" y="1085852"/>
            <a:ext cx="5486400" cy="4185761"/>
          </a:xfrm>
          <a:prstGeom prst="rect">
            <a:avLst/>
          </a:prstGeom>
          <a:noFill/>
        </p:spPr>
        <p:txBody>
          <a:bodyPr wrap="square" rtlCol="0">
            <a:spAutoFit/>
          </a:bodyPr>
          <a:lstStyle/>
          <a:p>
            <a:r>
              <a:rPr lang="en-US" sz="1900" dirty="0" smtClean="0"/>
              <a:t>Kirk and Cindy own an income property they purchased many years ago.  It </a:t>
            </a:r>
            <a:r>
              <a:rPr lang="en-US" sz="1900" dirty="0"/>
              <a:t>has appreciated substantially and is  now worth $500,000</a:t>
            </a:r>
            <a:r>
              <a:rPr lang="en-US" sz="1900" dirty="0" smtClean="0"/>
              <a:t>.  Their tax basis after cost + improvements – depreciation in $100,000.</a:t>
            </a:r>
          </a:p>
          <a:p>
            <a:r>
              <a:rPr lang="en-US" sz="1900" dirty="0" smtClean="0"/>
              <a:t> </a:t>
            </a:r>
            <a:endParaRPr lang="en-US" sz="1900" dirty="0"/>
          </a:p>
          <a:p>
            <a:r>
              <a:rPr lang="en-US" sz="1900" dirty="0" smtClean="0"/>
              <a:t>They are tired of being landlords and have had several offer to purchase the property; however,  they are balking at the high “price tag” of the capital gains taxes…in their case $100,000! </a:t>
            </a:r>
          </a:p>
          <a:p>
            <a:endParaRPr lang="en-US" sz="1900" dirty="0"/>
          </a:p>
          <a:p>
            <a:r>
              <a:rPr lang="en-US" sz="1900" dirty="0" smtClean="0"/>
              <a:t>They know they cannot keep all of the sales proceeds and would like to find a way to both receive some cash from the sale and make a gift to the Lord’s work.</a:t>
            </a:r>
            <a:endParaRPr lang="en-US" sz="1900" dirty="0"/>
          </a:p>
        </p:txBody>
      </p:sp>
      <p:pic>
        <p:nvPicPr>
          <p:cNvPr id="4" name="Picture 2" descr="C:\Users\Michael_Occhipinti\AppData\Local\Microsoft\Windows\Temporary Internet Files\Content.IE5\LH50ZKW4\MP90044848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488" t="5680" r="7042"/>
          <a:stretch/>
        </p:blipFill>
        <p:spPr bwMode="auto">
          <a:xfrm>
            <a:off x="6400801" y="468493"/>
            <a:ext cx="2275543" cy="175634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Program Files (x86)\Microsoft Office\MEDIA\CAGCAT10\j018560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2784404"/>
            <a:ext cx="1695980" cy="1273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325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762004" y="1047752"/>
            <a:ext cx="3929281" cy="3323987"/>
          </a:xfrm>
          <a:prstGeom prst="rect">
            <a:avLst/>
          </a:prstGeom>
          <a:noFill/>
        </p:spPr>
        <p:txBody>
          <a:bodyPr wrap="none" rtlCol="0">
            <a:spAutoFit/>
          </a:bodyPr>
          <a:lstStyle/>
          <a:p>
            <a:pPr>
              <a:lnSpc>
                <a:spcPct val="150000"/>
              </a:lnSpc>
            </a:pPr>
            <a:r>
              <a:rPr lang="en-US" sz="2000" b="1" u="sng" dirty="0" smtClean="0"/>
              <a:t>Outright Sale</a:t>
            </a:r>
            <a:r>
              <a:rPr lang="en-US" sz="2000" b="1" dirty="0" smtClean="0"/>
              <a:t>:</a:t>
            </a:r>
          </a:p>
          <a:p>
            <a:pPr>
              <a:lnSpc>
                <a:spcPct val="150000"/>
              </a:lnSpc>
            </a:pPr>
            <a:r>
              <a:rPr lang="en-US" sz="2000" b="1" dirty="0" smtClean="0"/>
              <a:t>Fair Market Value	$500,000</a:t>
            </a:r>
          </a:p>
          <a:p>
            <a:pPr>
              <a:lnSpc>
                <a:spcPct val="150000"/>
              </a:lnSpc>
            </a:pPr>
            <a:r>
              <a:rPr lang="en-US" sz="2000" b="1" dirty="0" smtClean="0"/>
              <a:t>Cost (tax) Basis		</a:t>
            </a:r>
            <a:r>
              <a:rPr lang="en-US" sz="2000" b="1" u="sng" dirty="0" smtClean="0"/>
              <a:t>$100,000</a:t>
            </a:r>
          </a:p>
          <a:p>
            <a:pPr>
              <a:lnSpc>
                <a:spcPct val="150000"/>
              </a:lnSpc>
            </a:pPr>
            <a:r>
              <a:rPr lang="en-US" sz="2000" b="1" dirty="0" smtClean="0"/>
              <a:t>Capital Gains		$400,000</a:t>
            </a:r>
          </a:p>
          <a:p>
            <a:pPr>
              <a:lnSpc>
                <a:spcPct val="150000"/>
              </a:lnSpc>
            </a:pPr>
            <a:r>
              <a:rPr lang="en-US" sz="2000" b="1" dirty="0" smtClean="0"/>
              <a:t>Tax at 25%		</a:t>
            </a:r>
            <a:r>
              <a:rPr lang="en-US" sz="2000" b="1" u="sng" dirty="0" smtClean="0">
                <a:solidFill>
                  <a:srgbClr val="FF0000"/>
                </a:solidFill>
              </a:rPr>
              <a:t>$100,000</a:t>
            </a:r>
          </a:p>
          <a:p>
            <a:pPr>
              <a:lnSpc>
                <a:spcPct val="150000"/>
              </a:lnSpc>
            </a:pPr>
            <a:r>
              <a:rPr lang="en-US" sz="2000" b="1" dirty="0" smtClean="0"/>
              <a:t>Net to Kirk and Cindy	$400,000</a:t>
            </a:r>
          </a:p>
          <a:p>
            <a:pPr>
              <a:lnSpc>
                <a:spcPct val="150000"/>
              </a:lnSpc>
            </a:pPr>
            <a:r>
              <a:rPr lang="en-US" sz="2000" b="1" dirty="0" smtClean="0"/>
              <a:t>Net to Charity		$            0</a:t>
            </a:r>
            <a:endParaRPr lang="en-US" sz="2000" b="1" dirty="0"/>
          </a:p>
        </p:txBody>
      </p:sp>
      <p:sp>
        <p:nvSpPr>
          <p:cNvPr id="3" name="TextBox 2"/>
          <p:cNvSpPr txBox="1"/>
          <p:nvPr/>
        </p:nvSpPr>
        <p:spPr>
          <a:xfrm>
            <a:off x="4694749" y="3050187"/>
            <a:ext cx="2094163" cy="369332"/>
          </a:xfrm>
          <a:prstGeom prst="rect">
            <a:avLst/>
          </a:prstGeom>
          <a:noFill/>
        </p:spPr>
        <p:txBody>
          <a:bodyPr wrap="none" rtlCol="0">
            <a:spAutoFit/>
          </a:bodyPr>
          <a:lstStyle/>
          <a:p>
            <a:r>
              <a:rPr lang="en-US" b="1" i="1" dirty="0" smtClean="0">
                <a:solidFill>
                  <a:srgbClr val="FF0000"/>
                </a:solidFill>
                <a:sym typeface="Wingdings" panose="05000000000000000000" pitchFamily="2" charset="2"/>
              </a:rPr>
              <a:t> </a:t>
            </a:r>
            <a:r>
              <a:rPr lang="en-US" b="1" i="1" dirty="0" smtClean="0">
                <a:solidFill>
                  <a:srgbClr val="FF0000"/>
                </a:solidFill>
              </a:rPr>
              <a:t>Loss of capital !!!</a:t>
            </a:r>
            <a:endParaRPr lang="en-US" b="1" i="1" dirty="0">
              <a:solidFill>
                <a:srgbClr val="FF0000"/>
              </a:solidFill>
            </a:endParaRPr>
          </a:p>
        </p:txBody>
      </p:sp>
      <p:pic>
        <p:nvPicPr>
          <p:cNvPr id="7" name="Picture 2" descr="C:\Program Files (x86)\Microsoft Office\MEDIA\CAGCAT10\j018560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1600202"/>
            <a:ext cx="1695980" cy="127324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466299" y="171450"/>
            <a:ext cx="8229600" cy="85725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smtClean="0"/>
              <a:t>Case Study:</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sz="3600" dirty="0" smtClean="0"/>
              <a:t>Zero-Tax Gift and Sale</a:t>
            </a:r>
            <a:endParaRPr lang="en-US" sz="3600" dirty="0"/>
          </a:p>
        </p:txBody>
      </p:sp>
    </p:spTree>
    <p:extLst>
      <p:ext uri="{BB962C8B-B14F-4D97-AF65-F5344CB8AC3E}">
        <p14:creationId xmlns:p14="http://schemas.microsoft.com/office/powerpoint/2010/main" val="55963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 name="Group 3"/>
          <p:cNvGrpSpPr/>
          <p:nvPr/>
        </p:nvGrpSpPr>
        <p:grpSpPr>
          <a:xfrm>
            <a:off x="742956" y="1165570"/>
            <a:ext cx="7107271" cy="3011150"/>
            <a:chOff x="762000" y="1313200"/>
            <a:chExt cx="7107271" cy="3011150"/>
          </a:xfrm>
        </p:grpSpPr>
        <p:grpSp>
          <p:nvGrpSpPr>
            <p:cNvPr id="3" name="Group 2"/>
            <p:cNvGrpSpPr/>
            <p:nvPr/>
          </p:nvGrpSpPr>
          <p:grpSpPr>
            <a:xfrm>
              <a:off x="762000" y="2080939"/>
              <a:ext cx="7107271" cy="2243411"/>
              <a:chOff x="588930" y="2585193"/>
              <a:chExt cx="7107271" cy="2243411"/>
            </a:xfrm>
          </p:grpSpPr>
          <p:sp>
            <p:nvSpPr>
              <p:cNvPr id="9" name="Rectangle 24"/>
              <p:cNvSpPr>
                <a:spLocks noChangeArrowheads="1"/>
              </p:cNvSpPr>
              <p:nvPr/>
            </p:nvSpPr>
            <p:spPr bwMode="auto">
              <a:xfrm>
                <a:off x="3657601" y="2743201"/>
                <a:ext cx="1584325" cy="850106"/>
              </a:xfrm>
              <a:prstGeom prst="rect">
                <a:avLst/>
              </a:prstGeom>
              <a:solidFill>
                <a:schemeClr val="accent3">
                  <a:lumMod val="75000"/>
                </a:schemeClr>
              </a:solidFill>
              <a:ln>
                <a:noFill/>
              </a:ln>
              <a:effectLst/>
              <a:scene3d>
                <a:camera prst="orthographicFront"/>
                <a:lightRig rig="threePt" dir="t"/>
              </a:scene3d>
              <a:sp3d>
                <a:bevelT/>
              </a:sp3d>
            </p:spPr>
            <p:txBody>
              <a:bodyPr wrap="none" anchor="ctr"/>
              <a:lstStyle/>
              <a:p>
                <a:pPr algn="ctr">
                  <a:spcBef>
                    <a:spcPct val="0"/>
                  </a:spcBef>
                  <a:buClrTx/>
                  <a:buFontTx/>
                  <a:buNone/>
                </a:pPr>
                <a:r>
                  <a:rPr lang="en-US" sz="1700" b="1" dirty="0">
                    <a:solidFill>
                      <a:schemeClr val="bg1"/>
                    </a:solidFill>
                    <a:latin typeface="Arial" pitchFamily="34" charset="0"/>
                    <a:cs typeface="Arial" pitchFamily="34" charset="0"/>
                  </a:rPr>
                  <a:t>Sale</a:t>
                </a:r>
              </a:p>
              <a:p>
                <a:pPr algn="ctr">
                  <a:spcBef>
                    <a:spcPct val="0"/>
                  </a:spcBef>
                  <a:buClrTx/>
                  <a:buFontTx/>
                  <a:buNone/>
                </a:pPr>
                <a:r>
                  <a:rPr lang="en-US" sz="1700" b="1" dirty="0">
                    <a:solidFill>
                      <a:schemeClr val="bg1"/>
                    </a:solidFill>
                    <a:latin typeface="Arial" pitchFamily="34" charset="0"/>
                    <a:cs typeface="Arial" pitchFamily="34" charset="0"/>
                  </a:rPr>
                  <a:t>Portion</a:t>
                </a:r>
              </a:p>
              <a:p>
                <a:pPr algn="ctr">
                  <a:spcBef>
                    <a:spcPct val="0"/>
                  </a:spcBef>
                  <a:buClrTx/>
                  <a:buFontTx/>
                  <a:buNone/>
                </a:pPr>
                <a:r>
                  <a:rPr lang="en-US" sz="1700" i="1" dirty="0" smtClean="0">
                    <a:solidFill>
                      <a:schemeClr val="bg1"/>
                    </a:solidFill>
                    <a:latin typeface="Arial" pitchFamily="34" charset="0"/>
                    <a:cs typeface="Arial" pitchFamily="34" charset="0"/>
                  </a:rPr>
                  <a:t>$311,000</a:t>
                </a:r>
                <a:endParaRPr lang="en-US" sz="1700" i="1" dirty="0">
                  <a:solidFill>
                    <a:schemeClr val="bg1"/>
                  </a:solidFill>
                  <a:latin typeface="Arial" pitchFamily="34" charset="0"/>
                  <a:cs typeface="Arial" pitchFamily="34" charset="0"/>
                </a:endParaRPr>
              </a:p>
            </p:txBody>
          </p:sp>
          <p:sp>
            <p:nvSpPr>
              <p:cNvPr id="10" name="Rectangle 25"/>
              <p:cNvSpPr>
                <a:spLocks noChangeArrowheads="1"/>
              </p:cNvSpPr>
              <p:nvPr/>
            </p:nvSpPr>
            <p:spPr bwMode="auto">
              <a:xfrm>
                <a:off x="6035676" y="2750344"/>
                <a:ext cx="1584325" cy="850106"/>
              </a:xfrm>
              <a:prstGeom prst="rect">
                <a:avLst/>
              </a:prstGeom>
              <a:solidFill>
                <a:schemeClr val="accent1"/>
              </a:solidFill>
              <a:ln>
                <a:solidFill>
                  <a:schemeClr val="accent1"/>
                </a:solidFill>
              </a:ln>
              <a:effectLst/>
              <a:scene3d>
                <a:camera prst="orthographicFront"/>
                <a:lightRig rig="threePt" dir="t"/>
              </a:scene3d>
              <a:sp3d>
                <a:bevelT/>
              </a:sp3d>
            </p:spPr>
            <p:txBody>
              <a:bodyPr wrap="none" anchor="ctr"/>
              <a:lstStyle/>
              <a:p>
                <a:pPr algn="ctr">
                  <a:spcBef>
                    <a:spcPct val="0"/>
                  </a:spcBef>
                  <a:buClrTx/>
                  <a:buFontTx/>
                  <a:buNone/>
                </a:pPr>
                <a:r>
                  <a:rPr lang="en-US" sz="1700" b="1" dirty="0">
                    <a:solidFill>
                      <a:schemeClr val="bg1"/>
                    </a:solidFill>
                    <a:latin typeface="Arial" pitchFamily="34" charset="0"/>
                    <a:cs typeface="Arial" pitchFamily="34" charset="0"/>
                  </a:rPr>
                  <a:t>Gift</a:t>
                </a:r>
              </a:p>
              <a:p>
                <a:pPr algn="ctr">
                  <a:spcBef>
                    <a:spcPct val="0"/>
                  </a:spcBef>
                  <a:buClrTx/>
                  <a:buFontTx/>
                  <a:buNone/>
                </a:pPr>
                <a:r>
                  <a:rPr lang="en-US" sz="1700" b="1" dirty="0">
                    <a:solidFill>
                      <a:schemeClr val="bg1"/>
                    </a:solidFill>
                    <a:latin typeface="Arial" pitchFamily="34" charset="0"/>
                    <a:cs typeface="Arial" pitchFamily="34" charset="0"/>
                  </a:rPr>
                  <a:t>Portion</a:t>
                </a:r>
              </a:p>
              <a:p>
                <a:pPr algn="ctr">
                  <a:spcBef>
                    <a:spcPct val="0"/>
                  </a:spcBef>
                  <a:buClrTx/>
                  <a:buFontTx/>
                  <a:buNone/>
                </a:pPr>
                <a:r>
                  <a:rPr lang="en-US" sz="1700" i="1" dirty="0" smtClean="0">
                    <a:solidFill>
                      <a:schemeClr val="bg1"/>
                    </a:solidFill>
                    <a:latin typeface="Arial" pitchFamily="34" charset="0"/>
                    <a:cs typeface="Arial" pitchFamily="34" charset="0"/>
                  </a:rPr>
                  <a:t>$189,000</a:t>
                </a:r>
                <a:endParaRPr lang="en-US" sz="1700" i="1" dirty="0">
                  <a:solidFill>
                    <a:schemeClr val="bg1"/>
                  </a:solidFill>
                  <a:latin typeface="Arial" pitchFamily="34" charset="0"/>
                  <a:cs typeface="Arial" pitchFamily="34" charset="0"/>
                </a:endParaRPr>
              </a:p>
            </p:txBody>
          </p:sp>
          <p:sp>
            <p:nvSpPr>
              <p:cNvPr id="11" name="Rectangle 26"/>
              <p:cNvSpPr>
                <a:spLocks noChangeArrowheads="1"/>
              </p:cNvSpPr>
              <p:nvPr/>
            </p:nvSpPr>
            <p:spPr bwMode="auto">
              <a:xfrm>
                <a:off x="3592514" y="3954066"/>
                <a:ext cx="1741487" cy="789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FontTx/>
                  <a:buNone/>
                </a:pPr>
                <a:r>
                  <a:rPr lang="en-US" sz="1600" b="1" dirty="0" smtClean="0">
                    <a:latin typeface="Arial" pitchFamily="34" charset="0"/>
                    <a:cs typeface="Arial" pitchFamily="34" charset="0"/>
                  </a:rPr>
                  <a:t>Capital Gains Tax</a:t>
                </a:r>
              </a:p>
              <a:p>
                <a:pPr algn="ctr">
                  <a:spcBef>
                    <a:spcPct val="0"/>
                  </a:spcBef>
                  <a:buClrTx/>
                  <a:buFontTx/>
                  <a:buNone/>
                </a:pPr>
                <a:r>
                  <a:rPr lang="en-US" sz="1600" b="1" dirty="0" smtClean="0">
                    <a:latin typeface="Arial" pitchFamily="34" charset="0"/>
                    <a:cs typeface="Arial" pitchFamily="34" charset="0"/>
                  </a:rPr>
                  <a:t>@ 25%</a:t>
                </a:r>
                <a:endParaRPr lang="en-US" sz="1600" b="1" dirty="0">
                  <a:latin typeface="Arial" pitchFamily="34" charset="0"/>
                  <a:cs typeface="Arial" pitchFamily="34" charset="0"/>
                </a:endParaRPr>
              </a:p>
              <a:p>
                <a:pPr algn="ctr">
                  <a:spcBef>
                    <a:spcPct val="0"/>
                  </a:spcBef>
                  <a:buClrTx/>
                  <a:buFontTx/>
                  <a:buNone/>
                </a:pPr>
                <a:r>
                  <a:rPr lang="en-US" sz="1600" b="1" dirty="0" smtClean="0">
                    <a:latin typeface="Arial" pitchFamily="34" charset="0"/>
                    <a:cs typeface="Arial" pitchFamily="34" charset="0"/>
                  </a:rPr>
                  <a:t>$62,000</a:t>
                </a:r>
                <a:endParaRPr lang="en-US" sz="1600" b="1" dirty="0">
                  <a:latin typeface="Arial" pitchFamily="34" charset="0"/>
                  <a:cs typeface="Arial" pitchFamily="34" charset="0"/>
                </a:endParaRPr>
              </a:p>
            </p:txBody>
          </p:sp>
          <p:sp>
            <p:nvSpPr>
              <p:cNvPr id="12" name="Rectangle 27"/>
              <p:cNvSpPr>
                <a:spLocks noChangeArrowheads="1"/>
              </p:cNvSpPr>
              <p:nvPr/>
            </p:nvSpPr>
            <p:spPr bwMode="auto">
              <a:xfrm>
                <a:off x="5954714" y="3954066"/>
                <a:ext cx="1741487" cy="87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FontTx/>
                  <a:buNone/>
                </a:pPr>
                <a:r>
                  <a:rPr lang="en-US" sz="1600" b="1" dirty="0" smtClean="0">
                    <a:latin typeface="Arial" pitchFamily="34" charset="0"/>
                    <a:cs typeface="Arial" pitchFamily="34" charset="0"/>
                  </a:rPr>
                  <a:t>Income Tax Savings</a:t>
                </a:r>
              </a:p>
              <a:p>
                <a:pPr algn="ctr">
                  <a:spcBef>
                    <a:spcPct val="0"/>
                  </a:spcBef>
                  <a:buClrTx/>
                  <a:buFontTx/>
                  <a:buNone/>
                </a:pPr>
                <a:r>
                  <a:rPr lang="en-US" sz="1600" b="1" dirty="0" smtClean="0">
                    <a:latin typeface="Arial" pitchFamily="34" charset="0"/>
                    <a:cs typeface="Arial" pitchFamily="34" charset="0"/>
                  </a:rPr>
                  <a:t> @ 33%</a:t>
                </a:r>
                <a:endParaRPr lang="en-US" sz="1600" b="1" dirty="0">
                  <a:latin typeface="Arial" pitchFamily="34" charset="0"/>
                  <a:cs typeface="Arial" pitchFamily="34" charset="0"/>
                </a:endParaRPr>
              </a:p>
              <a:p>
                <a:pPr algn="ctr">
                  <a:spcBef>
                    <a:spcPct val="0"/>
                  </a:spcBef>
                  <a:buClrTx/>
                  <a:buFontTx/>
                  <a:buNone/>
                </a:pPr>
                <a:r>
                  <a:rPr lang="en-US" sz="1600" b="1" dirty="0" smtClean="0">
                    <a:latin typeface="Arial" pitchFamily="34" charset="0"/>
                    <a:cs typeface="Arial" pitchFamily="34" charset="0"/>
                  </a:rPr>
                  <a:t>$62,000</a:t>
                </a:r>
                <a:endParaRPr lang="en-US" sz="1600" b="1" dirty="0">
                  <a:latin typeface="Arial" pitchFamily="34" charset="0"/>
                  <a:cs typeface="Arial" pitchFamily="34" charset="0"/>
                </a:endParaRPr>
              </a:p>
            </p:txBody>
          </p:sp>
          <p:sp>
            <p:nvSpPr>
              <p:cNvPr id="19" name="Line 7"/>
              <p:cNvSpPr>
                <a:spLocks noChangeShapeType="1"/>
              </p:cNvSpPr>
              <p:nvPr/>
            </p:nvSpPr>
            <p:spPr bwMode="auto">
              <a:xfrm>
                <a:off x="4449761" y="3627926"/>
                <a:ext cx="1" cy="326140"/>
              </a:xfrm>
              <a:prstGeom prst="line">
                <a:avLst/>
              </a:prstGeom>
              <a:noFill/>
              <a:ln w="9525">
                <a:solidFill>
                  <a:schemeClr val="tx1"/>
                </a:solidFill>
                <a:prstDash val="lgDash"/>
                <a:round/>
                <a:headEnd type="none" w="med" len="me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dirty="0" smtClean="0">
                  <a:solidFill>
                    <a:srgbClr val="FFFFFF"/>
                  </a:solidFill>
                </a:endParaRPr>
              </a:p>
            </p:txBody>
          </p:sp>
          <p:sp>
            <p:nvSpPr>
              <p:cNvPr id="20" name="Line 7"/>
              <p:cNvSpPr>
                <a:spLocks noChangeShapeType="1"/>
              </p:cNvSpPr>
              <p:nvPr/>
            </p:nvSpPr>
            <p:spPr bwMode="auto">
              <a:xfrm>
                <a:off x="6822708" y="3645694"/>
                <a:ext cx="5129" cy="344710"/>
              </a:xfrm>
              <a:prstGeom prst="line">
                <a:avLst/>
              </a:prstGeom>
              <a:noFill/>
              <a:ln w="9525">
                <a:solidFill>
                  <a:schemeClr val="tx1"/>
                </a:solidFill>
                <a:prstDash val="lgDash"/>
                <a:round/>
                <a:headEnd type="none" w="med" len="me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dirty="0" smtClean="0">
                  <a:solidFill>
                    <a:srgbClr val="FFFFFF"/>
                  </a:solidFill>
                </a:endParaRPr>
              </a:p>
            </p:txBody>
          </p:sp>
          <p:pic>
            <p:nvPicPr>
              <p:cNvPr id="22" name="Picture 2" descr="C:\Users\Michael_Occhipinti\AppData\Local\Microsoft\Windows\Temporary Internet Files\Content.IE5\LH50ZKW4\MP900448483[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488" t="5680" r="7042"/>
              <a:stretch/>
            </p:blipFill>
            <p:spPr bwMode="auto">
              <a:xfrm>
                <a:off x="588930" y="2585193"/>
                <a:ext cx="1689428" cy="130396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762000" y="1313200"/>
              <a:ext cx="5461303" cy="553998"/>
            </a:xfrm>
            <a:prstGeom prst="rect">
              <a:avLst/>
            </a:prstGeom>
          </p:spPr>
          <p:txBody>
            <a:bodyPr wrap="none">
              <a:spAutoFit/>
            </a:bodyPr>
            <a:lstStyle/>
            <a:p>
              <a:pPr>
                <a:lnSpc>
                  <a:spcPct val="150000"/>
                </a:lnSpc>
              </a:pPr>
              <a:r>
                <a:rPr lang="en-US" sz="2000" b="1" i="1" u="sng" dirty="0" smtClean="0"/>
                <a:t>Zero-Tax Solution</a:t>
              </a:r>
              <a:r>
                <a:rPr lang="en-US" sz="2000" i="1" dirty="0" smtClean="0"/>
                <a:t>:  </a:t>
              </a:r>
              <a:r>
                <a:rPr lang="en-US" sz="2000" b="1" i="1" dirty="0" smtClean="0"/>
                <a:t>Keep a portion, gift a portion…</a:t>
              </a:r>
              <a:endParaRPr lang="en-US" sz="2000" b="1" i="1" dirty="0"/>
            </a:p>
          </p:txBody>
        </p:sp>
      </p:grpSp>
      <p:sp>
        <p:nvSpPr>
          <p:cNvPr id="14" name="Title 1"/>
          <p:cNvSpPr txBox="1">
            <a:spLocks/>
          </p:cNvSpPr>
          <p:nvPr/>
        </p:nvSpPr>
        <p:spPr>
          <a:xfrm>
            <a:off x="466299" y="171450"/>
            <a:ext cx="8229600" cy="85725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smtClean="0"/>
              <a:t>Case Study:</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sz="3600" dirty="0" smtClean="0"/>
              <a:t>Zero-Tax Gift and Sale</a:t>
            </a:r>
            <a:endParaRPr lang="en-US" sz="3600" dirty="0"/>
          </a:p>
        </p:txBody>
      </p:sp>
    </p:spTree>
    <p:extLst>
      <p:ext uri="{BB962C8B-B14F-4D97-AF65-F5344CB8AC3E}">
        <p14:creationId xmlns:p14="http://schemas.microsoft.com/office/powerpoint/2010/main" val="144612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7840474" y="3698913"/>
            <a:ext cx="1083055" cy="523220"/>
          </a:xfrm>
          <a:prstGeom prst="rect">
            <a:avLst/>
          </a:prstGeom>
          <a:solidFill>
            <a:schemeClr val="bg1"/>
          </a:solidFill>
          <a:ln>
            <a:solidFill>
              <a:schemeClr val="accent2"/>
            </a:solidFill>
          </a:ln>
          <a:effectLst>
            <a:outerShdw blurRad="50800" dist="38100" dir="2700000" algn="tl" rotWithShape="0">
              <a:prstClr val="black">
                <a:alpha val="40000"/>
              </a:prstClr>
            </a:outerShdw>
          </a:effectLst>
        </p:spPr>
        <p:txBody>
          <a:bodyPr wrap="square" rtlCol="0">
            <a:spAutoFit/>
          </a:bodyPr>
          <a:lstStyle/>
          <a:p>
            <a:pPr algn="ctr"/>
            <a:r>
              <a:rPr lang="en-US" sz="1400" dirty="0" smtClean="0">
                <a:solidFill>
                  <a:srgbClr val="FF0000"/>
                </a:solidFill>
              </a:rPr>
              <a:t>To DAF for charities</a:t>
            </a:r>
            <a:endParaRPr lang="en-US" sz="1400" dirty="0">
              <a:solidFill>
                <a:srgbClr val="FF0000"/>
              </a:solidFill>
            </a:endParaRPr>
          </a:p>
        </p:txBody>
      </p:sp>
      <p:grpSp>
        <p:nvGrpSpPr>
          <p:cNvPr id="16" name="Group 15"/>
          <p:cNvGrpSpPr/>
          <p:nvPr/>
        </p:nvGrpSpPr>
        <p:grpSpPr>
          <a:xfrm>
            <a:off x="1143006" y="1926780"/>
            <a:ext cx="6650071" cy="2093344"/>
            <a:chOff x="969930" y="2650106"/>
            <a:chExt cx="6650071" cy="2093344"/>
          </a:xfrm>
        </p:grpSpPr>
        <p:sp>
          <p:nvSpPr>
            <p:cNvPr id="21" name="Rectangle 24"/>
            <p:cNvSpPr>
              <a:spLocks noChangeArrowheads="1"/>
            </p:cNvSpPr>
            <p:nvPr/>
          </p:nvSpPr>
          <p:spPr bwMode="auto">
            <a:xfrm>
              <a:off x="3657601" y="2743201"/>
              <a:ext cx="1584325" cy="850106"/>
            </a:xfrm>
            <a:prstGeom prst="rect">
              <a:avLst/>
            </a:prstGeom>
            <a:solidFill>
              <a:schemeClr val="accent3">
                <a:lumMod val="75000"/>
              </a:schemeClr>
            </a:solidFill>
            <a:ln>
              <a:noFill/>
            </a:ln>
            <a:effectLst/>
            <a:scene3d>
              <a:camera prst="orthographicFront"/>
              <a:lightRig rig="threePt" dir="t"/>
            </a:scene3d>
            <a:sp3d>
              <a:bevelT/>
            </a:sp3d>
          </p:spPr>
          <p:txBody>
            <a:bodyPr wrap="none" anchor="ctr"/>
            <a:lstStyle/>
            <a:p>
              <a:pPr algn="ctr">
                <a:spcBef>
                  <a:spcPct val="0"/>
                </a:spcBef>
                <a:buClrTx/>
                <a:buFontTx/>
                <a:buNone/>
              </a:pPr>
              <a:r>
                <a:rPr lang="en-US" sz="1700" b="1" dirty="0">
                  <a:solidFill>
                    <a:schemeClr val="bg1"/>
                  </a:solidFill>
                  <a:latin typeface="Arial" pitchFamily="34" charset="0"/>
                  <a:cs typeface="Arial" pitchFamily="34" charset="0"/>
                </a:rPr>
                <a:t>Sale</a:t>
              </a:r>
            </a:p>
            <a:p>
              <a:pPr algn="ctr">
                <a:spcBef>
                  <a:spcPct val="0"/>
                </a:spcBef>
                <a:buClrTx/>
                <a:buFontTx/>
                <a:buNone/>
              </a:pPr>
              <a:r>
                <a:rPr lang="en-US" sz="1700" b="1" dirty="0">
                  <a:solidFill>
                    <a:schemeClr val="bg1"/>
                  </a:solidFill>
                  <a:latin typeface="Arial" pitchFamily="34" charset="0"/>
                  <a:cs typeface="Arial" pitchFamily="34" charset="0"/>
                </a:rPr>
                <a:t>Portion</a:t>
              </a:r>
            </a:p>
            <a:p>
              <a:pPr algn="ctr">
                <a:spcBef>
                  <a:spcPct val="0"/>
                </a:spcBef>
                <a:buClrTx/>
                <a:buFontTx/>
                <a:buNone/>
              </a:pPr>
              <a:r>
                <a:rPr lang="en-US" sz="1700" i="1" dirty="0" smtClean="0">
                  <a:solidFill>
                    <a:schemeClr val="bg1"/>
                  </a:solidFill>
                  <a:latin typeface="Arial" pitchFamily="34" charset="0"/>
                  <a:cs typeface="Arial" pitchFamily="34" charset="0"/>
                </a:rPr>
                <a:t>$311,000</a:t>
              </a:r>
              <a:endParaRPr lang="en-US" sz="1700" i="1" dirty="0">
                <a:solidFill>
                  <a:schemeClr val="bg1"/>
                </a:solidFill>
                <a:latin typeface="Arial" pitchFamily="34" charset="0"/>
                <a:cs typeface="Arial" pitchFamily="34" charset="0"/>
              </a:endParaRPr>
            </a:p>
          </p:txBody>
        </p:sp>
        <p:sp>
          <p:nvSpPr>
            <p:cNvPr id="23" name="Rectangle 25"/>
            <p:cNvSpPr>
              <a:spLocks noChangeArrowheads="1"/>
            </p:cNvSpPr>
            <p:nvPr/>
          </p:nvSpPr>
          <p:spPr bwMode="auto">
            <a:xfrm>
              <a:off x="6035676" y="2750344"/>
              <a:ext cx="1584325" cy="850106"/>
            </a:xfrm>
            <a:prstGeom prst="rect">
              <a:avLst/>
            </a:prstGeom>
            <a:solidFill>
              <a:schemeClr val="tx2">
                <a:lumMod val="60000"/>
                <a:lumOff val="40000"/>
              </a:schemeClr>
            </a:solidFill>
            <a:ln>
              <a:noFill/>
            </a:ln>
            <a:effectLst/>
            <a:scene3d>
              <a:camera prst="orthographicFront"/>
              <a:lightRig rig="threePt" dir="t"/>
            </a:scene3d>
            <a:sp3d>
              <a:bevelT/>
            </a:sp3d>
          </p:spPr>
          <p:txBody>
            <a:bodyPr wrap="none" anchor="ctr"/>
            <a:lstStyle/>
            <a:p>
              <a:pPr algn="ctr">
                <a:spcBef>
                  <a:spcPct val="0"/>
                </a:spcBef>
                <a:buClrTx/>
                <a:buFontTx/>
                <a:buNone/>
              </a:pPr>
              <a:r>
                <a:rPr lang="en-US" sz="1700" b="1" dirty="0">
                  <a:solidFill>
                    <a:schemeClr val="bg1"/>
                  </a:solidFill>
                  <a:latin typeface="Arial" pitchFamily="34" charset="0"/>
                  <a:cs typeface="Arial" pitchFamily="34" charset="0"/>
                </a:rPr>
                <a:t>Gift</a:t>
              </a:r>
            </a:p>
            <a:p>
              <a:pPr algn="ctr">
                <a:spcBef>
                  <a:spcPct val="0"/>
                </a:spcBef>
                <a:buClrTx/>
                <a:buFontTx/>
                <a:buNone/>
              </a:pPr>
              <a:r>
                <a:rPr lang="en-US" sz="1700" b="1" dirty="0">
                  <a:solidFill>
                    <a:schemeClr val="bg1"/>
                  </a:solidFill>
                  <a:latin typeface="Arial" pitchFamily="34" charset="0"/>
                  <a:cs typeface="Arial" pitchFamily="34" charset="0"/>
                </a:rPr>
                <a:t>Portion</a:t>
              </a:r>
            </a:p>
            <a:p>
              <a:pPr algn="ctr">
                <a:spcBef>
                  <a:spcPct val="0"/>
                </a:spcBef>
                <a:buClrTx/>
                <a:buFontTx/>
                <a:buNone/>
              </a:pPr>
              <a:r>
                <a:rPr lang="en-US" sz="1700" i="1" dirty="0" smtClean="0">
                  <a:solidFill>
                    <a:schemeClr val="bg1"/>
                  </a:solidFill>
                  <a:latin typeface="Arial" pitchFamily="34" charset="0"/>
                  <a:cs typeface="Arial" pitchFamily="34" charset="0"/>
                </a:rPr>
                <a:t>$189,000</a:t>
              </a:r>
              <a:endParaRPr lang="en-US" sz="1700" i="1" dirty="0">
                <a:solidFill>
                  <a:schemeClr val="bg1"/>
                </a:solidFill>
                <a:latin typeface="Arial" pitchFamily="34" charset="0"/>
                <a:cs typeface="Arial" pitchFamily="34" charset="0"/>
              </a:endParaRPr>
            </a:p>
          </p:txBody>
        </p:sp>
        <p:sp>
          <p:nvSpPr>
            <p:cNvPr id="24" name="Rectangle 26"/>
            <p:cNvSpPr>
              <a:spLocks noChangeArrowheads="1"/>
            </p:cNvSpPr>
            <p:nvPr/>
          </p:nvSpPr>
          <p:spPr bwMode="auto">
            <a:xfrm>
              <a:off x="3592514" y="3954066"/>
              <a:ext cx="1741487" cy="789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FontTx/>
                <a:buNone/>
              </a:pPr>
              <a:r>
                <a:rPr lang="en-US" sz="1600" b="1" dirty="0" smtClean="0">
                  <a:latin typeface="Arial" pitchFamily="34" charset="0"/>
                  <a:cs typeface="Arial" pitchFamily="34" charset="0"/>
                </a:rPr>
                <a:t>Capital Gains Tax</a:t>
              </a:r>
            </a:p>
            <a:p>
              <a:pPr algn="ctr">
                <a:spcBef>
                  <a:spcPct val="0"/>
                </a:spcBef>
                <a:buClrTx/>
                <a:buFontTx/>
                <a:buNone/>
              </a:pPr>
              <a:r>
                <a:rPr lang="en-US" sz="1600" b="1" dirty="0" smtClean="0">
                  <a:latin typeface="Arial" pitchFamily="34" charset="0"/>
                  <a:cs typeface="Arial" pitchFamily="34" charset="0"/>
                </a:rPr>
                <a:t>@ 25%</a:t>
              </a:r>
              <a:endParaRPr lang="en-US" sz="1600" b="1" dirty="0">
                <a:latin typeface="Arial" pitchFamily="34" charset="0"/>
                <a:cs typeface="Arial" pitchFamily="34" charset="0"/>
              </a:endParaRPr>
            </a:p>
            <a:p>
              <a:pPr algn="ctr">
                <a:spcBef>
                  <a:spcPct val="0"/>
                </a:spcBef>
                <a:buClrTx/>
                <a:buFontTx/>
                <a:buNone/>
              </a:pPr>
              <a:r>
                <a:rPr lang="en-US" sz="1600" b="1" dirty="0" smtClean="0">
                  <a:latin typeface="Arial" pitchFamily="34" charset="0"/>
                  <a:cs typeface="Arial" pitchFamily="34" charset="0"/>
                </a:rPr>
                <a:t>$62,000</a:t>
              </a:r>
              <a:endParaRPr lang="en-US" sz="1600" b="1" dirty="0">
                <a:latin typeface="Arial" pitchFamily="34" charset="0"/>
                <a:cs typeface="Arial" pitchFamily="34" charset="0"/>
              </a:endParaRPr>
            </a:p>
          </p:txBody>
        </p:sp>
        <p:sp>
          <p:nvSpPr>
            <p:cNvPr id="28" name="Line 7"/>
            <p:cNvSpPr>
              <a:spLocks noChangeShapeType="1"/>
            </p:cNvSpPr>
            <p:nvPr/>
          </p:nvSpPr>
          <p:spPr bwMode="auto">
            <a:xfrm>
              <a:off x="4449761" y="3627926"/>
              <a:ext cx="1" cy="326140"/>
            </a:xfrm>
            <a:prstGeom prst="line">
              <a:avLst/>
            </a:prstGeom>
            <a:noFill/>
            <a:ln w="9525">
              <a:solidFill>
                <a:schemeClr val="tx1"/>
              </a:solidFill>
              <a:prstDash val="lgDash"/>
              <a:round/>
              <a:headEnd type="none" w="med" len="me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dirty="0" smtClean="0">
                <a:solidFill>
                  <a:srgbClr val="FFFFFF"/>
                </a:solidFill>
              </a:endParaRPr>
            </a:p>
          </p:txBody>
        </p:sp>
        <p:sp>
          <p:nvSpPr>
            <p:cNvPr id="29" name="Line 7"/>
            <p:cNvSpPr>
              <a:spLocks noChangeShapeType="1"/>
            </p:cNvSpPr>
            <p:nvPr/>
          </p:nvSpPr>
          <p:spPr bwMode="auto">
            <a:xfrm>
              <a:off x="6822708" y="3645694"/>
              <a:ext cx="5129" cy="308372"/>
            </a:xfrm>
            <a:prstGeom prst="line">
              <a:avLst/>
            </a:prstGeom>
            <a:noFill/>
            <a:ln w="9525">
              <a:solidFill>
                <a:schemeClr val="tx1"/>
              </a:solidFill>
              <a:prstDash val="lgDash"/>
              <a:round/>
              <a:headEnd type="none" w="med" len="me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dirty="0" smtClean="0">
                <a:solidFill>
                  <a:srgbClr val="FFFFFF"/>
                </a:solidFill>
              </a:endParaRPr>
            </a:p>
          </p:txBody>
        </p:sp>
        <p:pic>
          <p:nvPicPr>
            <p:cNvPr id="30" name="Picture 2" descr="C:\Users\Michael_Occhipinti\AppData\Local\Microsoft\Windows\Temporary Internet Files\Content.IE5\LH50ZKW4\MP900448483[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488" t="5680" r="7042"/>
            <a:stretch/>
          </p:blipFill>
          <p:spPr bwMode="auto">
            <a:xfrm>
              <a:off x="969930" y="2650106"/>
              <a:ext cx="1377030" cy="106284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6" name="Straight Connector 5"/>
          <p:cNvCxnSpPr/>
          <p:nvPr/>
        </p:nvCxnSpPr>
        <p:spPr>
          <a:xfrm>
            <a:off x="4038602" y="3230738"/>
            <a:ext cx="1219200" cy="789384"/>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4062048" y="3230739"/>
            <a:ext cx="1195754" cy="64593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flipH="1">
            <a:off x="4586747" y="676279"/>
            <a:ext cx="2558470" cy="1015663"/>
          </a:xfrm>
          <a:prstGeom prst="rect">
            <a:avLst/>
          </a:prstGeom>
          <a:noFill/>
        </p:spPr>
        <p:txBody>
          <a:bodyPr wrap="square" rtlCol="0">
            <a:spAutoFit/>
          </a:bodyPr>
          <a:lstStyle/>
          <a:p>
            <a:pPr algn="ctr"/>
            <a:r>
              <a:rPr lang="en-US" sz="2000" b="1" i="1" dirty="0" smtClean="0"/>
              <a:t>Income tax savings </a:t>
            </a:r>
          </a:p>
          <a:p>
            <a:pPr algn="ctr"/>
            <a:r>
              <a:rPr lang="en-US" sz="2000" b="1" i="1" dirty="0" smtClean="0"/>
              <a:t>offset </a:t>
            </a:r>
          </a:p>
          <a:p>
            <a:pPr algn="ctr"/>
            <a:r>
              <a:rPr lang="en-US" sz="2000" b="1" i="1" dirty="0" smtClean="0"/>
              <a:t>capital gain taxes </a:t>
            </a:r>
            <a:endParaRPr lang="en-US" sz="2000" b="1" i="1" dirty="0"/>
          </a:p>
        </p:txBody>
      </p:sp>
      <p:sp>
        <p:nvSpPr>
          <p:cNvPr id="17" name="Rectangle 27"/>
          <p:cNvSpPr>
            <a:spLocks noChangeArrowheads="1"/>
          </p:cNvSpPr>
          <p:nvPr/>
        </p:nvSpPr>
        <p:spPr bwMode="auto">
          <a:xfrm>
            <a:off x="6127789" y="3230740"/>
            <a:ext cx="1741487" cy="87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FontTx/>
              <a:buNone/>
            </a:pPr>
            <a:r>
              <a:rPr lang="en-US" sz="1600" b="1" dirty="0" smtClean="0">
                <a:latin typeface="Arial" pitchFamily="34" charset="0"/>
                <a:cs typeface="Arial" pitchFamily="34" charset="0"/>
              </a:rPr>
              <a:t>Income Tax Savings</a:t>
            </a:r>
          </a:p>
          <a:p>
            <a:pPr algn="ctr">
              <a:spcBef>
                <a:spcPct val="0"/>
              </a:spcBef>
              <a:buClrTx/>
              <a:buFontTx/>
              <a:buNone/>
            </a:pPr>
            <a:r>
              <a:rPr lang="en-US" sz="1600" b="1" dirty="0" smtClean="0">
                <a:latin typeface="Arial" pitchFamily="34" charset="0"/>
                <a:cs typeface="Arial" pitchFamily="34" charset="0"/>
              </a:rPr>
              <a:t> @ 33%</a:t>
            </a:r>
            <a:endParaRPr lang="en-US" sz="1600" b="1" dirty="0">
              <a:latin typeface="Arial" pitchFamily="34" charset="0"/>
              <a:cs typeface="Arial" pitchFamily="34" charset="0"/>
            </a:endParaRPr>
          </a:p>
          <a:p>
            <a:pPr algn="ctr">
              <a:spcBef>
                <a:spcPct val="0"/>
              </a:spcBef>
              <a:buClrTx/>
              <a:buFontTx/>
              <a:buNone/>
            </a:pPr>
            <a:r>
              <a:rPr lang="en-US" sz="1600" b="1" dirty="0" smtClean="0">
                <a:latin typeface="Arial" pitchFamily="34" charset="0"/>
                <a:cs typeface="Arial" pitchFamily="34" charset="0"/>
              </a:rPr>
              <a:t>$62,000</a:t>
            </a:r>
            <a:endParaRPr lang="en-US" sz="1600" b="1" dirty="0">
              <a:latin typeface="Arial" pitchFamily="34" charset="0"/>
              <a:cs typeface="Arial" pitchFamily="34" charset="0"/>
            </a:endParaRPr>
          </a:p>
        </p:txBody>
      </p:sp>
      <p:cxnSp>
        <p:nvCxnSpPr>
          <p:cNvPr id="5" name="Elbow Connector 4"/>
          <p:cNvCxnSpPr>
            <a:stCxn id="23" idx="3"/>
          </p:cNvCxnSpPr>
          <p:nvPr/>
        </p:nvCxnSpPr>
        <p:spPr>
          <a:xfrm>
            <a:off x="7793077" y="2452071"/>
            <a:ext cx="588924" cy="1215938"/>
          </a:xfrm>
          <a:prstGeom prst="bentConnector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itle 1"/>
          <p:cNvSpPr txBox="1">
            <a:spLocks/>
          </p:cNvSpPr>
          <p:nvPr/>
        </p:nvSpPr>
        <p:spPr>
          <a:xfrm>
            <a:off x="466299" y="171450"/>
            <a:ext cx="8229600" cy="85725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smtClean="0"/>
              <a:t>Case Study:</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sz="3600" dirty="0" smtClean="0"/>
              <a:t>Zero-Tax Gift and Sale</a:t>
            </a:r>
            <a:endParaRPr lang="en-US" sz="3600" dirty="0"/>
          </a:p>
        </p:txBody>
      </p:sp>
      <p:sp>
        <p:nvSpPr>
          <p:cNvPr id="9" name="Left Arrow 8"/>
          <p:cNvSpPr/>
          <p:nvPr/>
        </p:nvSpPr>
        <p:spPr>
          <a:xfrm>
            <a:off x="5384037" y="3625430"/>
            <a:ext cx="869987" cy="33509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Wash</a:t>
            </a:r>
            <a:r>
              <a:rPr lang="en-US" sz="1600" dirty="0" smtClean="0">
                <a:solidFill>
                  <a:srgbClr val="FF0000"/>
                </a:solidFill>
              </a:rPr>
              <a:t>*</a:t>
            </a:r>
            <a:endParaRPr lang="en-US" sz="1600" dirty="0">
              <a:solidFill>
                <a:srgbClr val="FF0000"/>
              </a:solidFill>
            </a:endParaRPr>
          </a:p>
        </p:txBody>
      </p:sp>
      <p:sp>
        <p:nvSpPr>
          <p:cNvPr id="3" name="Rectangle 2"/>
          <p:cNvSpPr/>
          <p:nvPr/>
        </p:nvSpPr>
        <p:spPr>
          <a:xfrm>
            <a:off x="1597233" y="4412021"/>
            <a:ext cx="5547984" cy="5333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rgbClr val="FF0000"/>
                </a:solidFill>
              </a:rPr>
              <a:t>* </a:t>
            </a:r>
            <a:r>
              <a:rPr lang="en-US" sz="1600" b="1" u="sng" dirty="0" smtClean="0">
                <a:solidFill>
                  <a:srgbClr val="FF0000"/>
                </a:solidFill>
              </a:rPr>
              <a:t>Caveat:</a:t>
            </a:r>
            <a:r>
              <a:rPr lang="en-US" sz="1600" dirty="0">
                <a:solidFill>
                  <a:srgbClr val="FF0000"/>
                </a:solidFill>
              </a:rPr>
              <a:t> </a:t>
            </a:r>
            <a:r>
              <a:rPr lang="en-US" sz="1600" dirty="0" smtClean="0">
                <a:solidFill>
                  <a:srgbClr val="FF0000"/>
                </a:solidFill>
              </a:rPr>
              <a:t>Check with CPA to make sure the “wash” will occur in year of gift … or over 1 to 6 years</a:t>
            </a:r>
            <a:endParaRPr lang="en-US" sz="1600" dirty="0">
              <a:solidFill>
                <a:srgbClr val="FF0000"/>
              </a:solidFill>
            </a:endParaRPr>
          </a:p>
        </p:txBody>
      </p:sp>
    </p:spTree>
    <p:extLst>
      <p:ext uri="{BB962C8B-B14F-4D97-AF65-F5344CB8AC3E}">
        <p14:creationId xmlns:p14="http://schemas.microsoft.com/office/powerpoint/2010/main" val="34246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304800" y="285750"/>
            <a:ext cx="8077200" cy="685800"/>
          </a:xfrm>
        </p:spPr>
        <p:txBody>
          <a:bodyPr>
            <a:normAutofit fontScale="90000"/>
          </a:bodyPr>
          <a:lstStyle/>
          <a:p>
            <a:pPr algn="l"/>
            <a:r>
              <a:rPr lang="en-US" sz="2200" dirty="0"/>
              <a:t>Case Study:</a:t>
            </a:r>
            <a:r>
              <a:rPr lang="en-US" sz="2400" dirty="0">
                <a:effectLst>
                  <a:outerShdw blurRad="38100" dist="38100" dir="2700000" algn="tl">
                    <a:srgbClr val="000000">
                      <a:alpha val="43137"/>
                    </a:srgbClr>
                  </a:outerShdw>
                </a:effectLst>
              </a:rPr>
              <a:t/>
            </a:r>
            <a:br>
              <a:rPr lang="en-US" sz="2400" dirty="0">
                <a:effectLst>
                  <a:outerShdw blurRad="38100" dist="38100" dir="2700000" algn="tl">
                    <a:srgbClr val="000000">
                      <a:alpha val="43137"/>
                    </a:srgbClr>
                  </a:outerShdw>
                </a:effectLst>
              </a:rPr>
            </a:br>
            <a:r>
              <a:rPr lang="en-US" altLang="en-US" sz="3600" dirty="0" smtClean="0"/>
              <a:t>Charitable Remainder Trust</a:t>
            </a:r>
            <a:endParaRPr lang="en-US" altLang="en-US" sz="3600" dirty="0"/>
          </a:p>
        </p:txBody>
      </p:sp>
      <p:sp>
        <p:nvSpPr>
          <p:cNvPr id="272387" name="Rectangle 3"/>
          <p:cNvSpPr>
            <a:spLocks noGrp="1" noChangeArrowheads="1"/>
          </p:cNvSpPr>
          <p:nvPr>
            <p:ph type="body" sz="half" idx="2"/>
          </p:nvPr>
        </p:nvSpPr>
        <p:spPr>
          <a:xfrm>
            <a:off x="304800" y="1200150"/>
            <a:ext cx="8382000" cy="3200400"/>
          </a:xfrm>
          <a:solidFill>
            <a:schemeClr val="bg1"/>
          </a:solidFill>
        </p:spPr>
        <p:txBody>
          <a:bodyPr>
            <a:noAutofit/>
          </a:bodyPr>
          <a:lstStyle/>
          <a:p>
            <a:r>
              <a:rPr lang="en-US" altLang="en-US" sz="1600" dirty="0"/>
              <a:t>Robert and Mary, ages 68 and 65, are unhappy with the net </a:t>
            </a:r>
            <a:r>
              <a:rPr lang="en-US" altLang="en-US" sz="1600" dirty="0" smtClean="0"/>
              <a:t>return </a:t>
            </a:r>
            <a:r>
              <a:rPr lang="en-US" altLang="en-US" sz="1600" dirty="0"/>
              <a:t>they </a:t>
            </a:r>
            <a:r>
              <a:rPr lang="en-US" altLang="en-US" sz="1600" dirty="0" smtClean="0"/>
              <a:t>		                receive </a:t>
            </a:r>
            <a:r>
              <a:rPr lang="en-US" altLang="en-US" sz="1600" dirty="0"/>
              <a:t>from a highly-appreciated but under-productive </a:t>
            </a:r>
            <a:r>
              <a:rPr lang="en-US" altLang="en-US" sz="1600" dirty="0" smtClean="0"/>
              <a:t>asset</a:t>
            </a:r>
            <a:r>
              <a:rPr lang="en-US" altLang="en-US" sz="1600" dirty="0"/>
              <a:t>.  They are </a:t>
            </a:r>
            <a:r>
              <a:rPr lang="en-US" altLang="en-US" sz="1600" dirty="0" smtClean="0"/>
              <a:t>	                        concerned </a:t>
            </a:r>
            <a:r>
              <a:rPr lang="en-US" altLang="en-US" sz="1600" dirty="0"/>
              <a:t>about their current and future </a:t>
            </a:r>
            <a:r>
              <a:rPr lang="en-US" altLang="en-US" sz="1600" dirty="0" smtClean="0"/>
              <a:t>financial security/income</a:t>
            </a:r>
            <a:r>
              <a:rPr lang="en-US" altLang="en-US" sz="1600" dirty="0"/>
              <a:t>.</a:t>
            </a:r>
          </a:p>
          <a:p>
            <a:r>
              <a:rPr lang="en-US" altLang="en-US" sz="1600" dirty="0"/>
              <a:t>The property has an appraised fair market value of $500,000; a tax basis of $100,000; and a net annual income of $10,000 (2%).  They are in a 32% combined federal and state marginal income tax bracket and 22% capital gain bracket. </a:t>
            </a:r>
          </a:p>
          <a:p>
            <a:r>
              <a:rPr lang="en-US" altLang="en-US" sz="1600" dirty="0"/>
              <a:t>They are considering selling the asset but there is an obstacle: the tax on the long-tern capital gains due to market appreciation will result in a tax of approximately $88,000.</a:t>
            </a:r>
          </a:p>
          <a:p>
            <a:pPr>
              <a:buFont typeface="Wingdings" pitchFamily="2" charset="2"/>
              <a:buNone/>
            </a:pPr>
            <a:r>
              <a:rPr lang="en-US" altLang="en-US" sz="1600" b="1" i="1" dirty="0" smtClean="0">
                <a:solidFill>
                  <a:schemeClr val="tx2"/>
                </a:solidFill>
              </a:rPr>
              <a:t>Planning </a:t>
            </a:r>
            <a:r>
              <a:rPr lang="en-US" altLang="en-US" sz="1600" b="1" i="1" dirty="0">
                <a:solidFill>
                  <a:schemeClr val="tx2"/>
                </a:solidFill>
              </a:rPr>
              <a:t>Dilemma</a:t>
            </a:r>
            <a:r>
              <a:rPr lang="en-US" altLang="en-US" sz="1600" i="1" dirty="0"/>
              <a:t>: How can they convert this asset into income, without triggering the capital gains tax ($88,000)?</a:t>
            </a:r>
          </a:p>
          <a:p>
            <a:pPr>
              <a:spcBef>
                <a:spcPts val="600"/>
              </a:spcBef>
              <a:buFont typeface="Wingdings" pitchFamily="2" charset="2"/>
              <a:buNone/>
            </a:pPr>
            <a:r>
              <a:rPr lang="en-US" altLang="en-US" sz="1600" i="1" dirty="0" smtClean="0"/>
              <a:t>Let’s </a:t>
            </a:r>
            <a:r>
              <a:rPr lang="en-US" altLang="en-US" sz="1600" i="1" dirty="0"/>
              <a:t>look at their options…</a:t>
            </a:r>
          </a:p>
        </p:txBody>
      </p:sp>
      <p:sp>
        <p:nvSpPr>
          <p:cNvPr id="272388" name="Rectangle 4"/>
          <p:cNvSpPr>
            <a:spLocks noChangeArrowheads="1"/>
          </p:cNvSpPr>
          <p:nvPr/>
        </p:nvSpPr>
        <p:spPr bwMode="auto">
          <a:xfrm>
            <a:off x="2967038" y="1432322"/>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pic>
        <p:nvPicPr>
          <p:cNvPr id="272389" name="Picture 5" descr="C:\Documents and Settings\MOcchipinti.MEMNET\Application Data\Microsoft\Media Catalog\Downloaded Clips\cla0\j0401993.jpg"/>
          <p:cNvPicPr>
            <a:picLocks noGrp="1" noChangeAspect="1" noChangeArrowheads="1"/>
          </p:cNvPicPr>
          <p:nvPr>
            <p:ph type="clipArt" sz="half" idx="1"/>
          </p:nvPr>
        </p:nvPicPr>
        <p:blipFill>
          <a:blip r:embed="rId2" cstate="print">
            <a:extLst>
              <a:ext uri="{28A0092B-C50C-407E-A947-70E740481C1C}">
                <a14:useLocalDpi xmlns:a14="http://schemas.microsoft.com/office/drawing/2010/main" val="0"/>
              </a:ext>
            </a:extLst>
          </a:blip>
          <a:srcRect l="3999" r="14000"/>
          <a:stretch>
            <a:fillRect/>
          </a:stretch>
        </p:blipFill>
        <p:spPr>
          <a:xfrm>
            <a:off x="6705600" y="438150"/>
            <a:ext cx="2106260" cy="1387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430363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6" name="Rectangle 4"/>
          <p:cNvSpPr>
            <a:spLocks noChangeArrowheads="1"/>
          </p:cNvSpPr>
          <p:nvPr/>
        </p:nvSpPr>
        <p:spPr bwMode="auto">
          <a:xfrm>
            <a:off x="3746186" y="1228996"/>
            <a:ext cx="1652587" cy="1031654"/>
          </a:xfrm>
          <a:prstGeom prst="rect">
            <a:avLst/>
          </a:prstGeom>
          <a:solidFill>
            <a:srgbClr val="FFFFFF"/>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eaLnBrk="0" hangingPunct="0"/>
            <a:r>
              <a:rPr lang="en-US" altLang="en-US" sz="1400" b="1" i="1" dirty="0">
                <a:latin typeface="Arial" charset="0"/>
              </a:rPr>
              <a:t>6% </a:t>
            </a:r>
          </a:p>
          <a:p>
            <a:pPr algn="ctr" eaLnBrk="0" hangingPunct="0"/>
            <a:r>
              <a:rPr lang="en-US" altLang="en-US" sz="1400" b="1" i="1" dirty="0">
                <a:latin typeface="Arial" charset="0"/>
              </a:rPr>
              <a:t>Charitable</a:t>
            </a:r>
          </a:p>
          <a:p>
            <a:pPr algn="ctr" eaLnBrk="0" hangingPunct="0"/>
            <a:r>
              <a:rPr lang="en-US" altLang="en-US" sz="1400" b="1" i="1" dirty="0">
                <a:latin typeface="Arial" charset="0"/>
              </a:rPr>
              <a:t>Remainder</a:t>
            </a:r>
          </a:p>
          <a:p>
            <a:pPr algn="ctr" eaLnBrk="0" hangingPunct="0"/>
            <a:r>
              <a:rPr lang="en-US" altLang="en-US" sz="1400" b="1" i="1" dirty="0">
                <a:latin typeface="Arial" charset="0"/>
              </a:rPr>
              <a:t>Trust</a:t>
            </a:r>
          </a:p>
        </p:txBody>
      </p:sp>
      <p:sp>
        <p:nvSpPr>
          <p:cNvPr id="274443" name="Rectangle 11"/>
          <p:cNvSpPr>
            <a:spLocks noGrp="1" noChangeArrowheads="1"/>
          </p:cNvSpPr>
          <p:nvPr>
            <p:ph type="body" sz="half" idx="2"/>
          </p:nvPr>
        </p:nvSpPr>
        <p:spPr>
          <a:xfrm>
            <a:off x="5562600" y="1160046"/>
            <a:ext cx="3200400" cy="3200400"/>
          </a:xfrm>
          <a:solidFill>
            <a:schemeClr val="bg1"/>
          </a:solidFill>
          <a:ln>
            <a:solidFill>
              <a:srgbClr val="FF3300"/>
            </a:solidFill>
            <a:miter lim="800000"/>
            <a:headEnd/>
            <a:tailEnd/>
          </a:ln>
          <a:effectLst/>
        </p:spPr>
        <p:txBody>
          <a:bodyPr>
            <a:normAutofit fontScale="92500"/>
          </a:bodyPr>
          <a:lstStyle/>
          <a:p>
            <a:pPr>
              <a:lnSpc>
                <a:spcPct val="90000"/>
              </a:lnSpc>
              <a:buFont typeface="Wingdings" pitchFamily="2" charset="2"/>
              <a:buNone/>
            </a:pPr>
            <a:r>
              <a:rPr lang="en-US" altLang="en-US" sz="1600" u="sng" dirty="0">
                <a:uFill>
                  <a:solidFill>
                    <a:schemeClr val="bg1"/>
                  </a:solidFill>
                </a:uFill>
              </a:rPr>
              <a:t>Results:</a:t>
            </a:r>
          </a:p>
          <a:p>
            <a:pPr>
              <a:lnSpc>
                <a:spcPct val="90000"/>
              </a:lnSpc>
              <a:spcBef>
                <a:spcPct val="30000"/>
              </a:spcBef>
            </a:pPr>
            <a:r>
              <a:rPr lang="en-US" altLang="en-US" sz="1600" b="1" dirty="0">
                <a:uFill>
                  <a:solidFill>
                    <a:schemeClr val="bg1"/>
                  </a:solidFill>
                </a:uFill>
              </a:rPr>
              <a:t>200% increase in income from $10,000 to $30,000</a:t>
            </a:r>
          </a:p>
          <a:p>
            <a:pPr>
              <a:lnSpc>
                <a:spcPct val="90000"/>
              </a:lnSpc>
              <a:spcBef>
                <a:spcPct val="30000"/>
              </a:spcBef>
            </a:pPr>
            <a:r>
              <a:rPr lang="en-US" altLang="en-US" sz="1600" b="1" dirty="0">
                <a:uFill>
                  <a:solidFill>
                    <a:schemeClr val="bg1"/>
                  </a:solidFill>
                </a:uFill>
              </a:rPr>
              <a:t>Avoid capital gain taxes of $88,000</a:t>
            </a:r>
          </a:p>
          <a:p>
            <a:pPr>
              <a:lnSpc>
                <a:spcPct val="90000"/>
              </a:lnSpc>
              <a:spcBef>
                <a:spcPct val="30000"/>
              </a:spcBef>
            </a:pPr>
            <a:r>
              <a:rPr lang="en-US" altLang="en-US" sz="1600" b="1" dirty="0">
                <a:uFill>
                  <a:solidFill>
                    <a:schemeClr val="bg1"/>
                  </a:solidFill>
                </a:uFill>
              </a:rPr>
              <a:t>Entitled to a $154,000 charitable income tax deduction</a:t>
            </a:r>
          </a:p>
          <a:p>
            <a:pPr>
              <a:lnSpc>
                <a:spcPct val="90000"/>
              </a:lnSpc>
              <a:spcBef>
                <a:spcPct val="30000"/>
              </a:spcBef>
            </a:pPr>
            <a:r>
              <a:rPr lang="en-US" altLang="en-US" sz="1600" b="1" dirty="0">
                <a:uFill>
                  <a:solidFill>
                    <a:schemeClr val="bg1"/>
                  </a:solidFill>
                </a:uFill>
              </a:rPr>
              <a:t>Created a future endowment for their favorite charities--</a:t>
            </a:r>
            <a:r>
              <a:rPr lang="en-US" altLang="en-US" sz="1600" b="1" dirty="0" smtClean="0">
                <a:uFill>
                  <a:solidFill>
                    <a:schemeClr val="bg1"/>
                  </a:solidFill>
                </a:uFill>
              </a:rPr>
              <a:t>Enables </a:t>
            </a:r>
            <a:r>
              <a:rPr lang="en-US" altLang="en-US" sz="1600" b="1" dirty="0">
                <a:uFill>
                  <a:solidFill>
                    <a:schemeClr val="bg1"/>
                  </a:solidFill>
                </a:uFill>
              </a:rPr>
              <a:t>them to be </a:t>
            </a:r>
            <a:r>
              <a:rPr lang="en-US" altLang="en-US" sz="1600" b="1" i="1" dirty="0">
                <a:solidFill>
                  <a:schemeClr val="tx2"/>
                </a:solidFill>
                <a:uFill>
                  <a:solidFill>
                    <a:schemeClr val="bg1"/>
                  </a:solidFill>
                </a:uFill>
              </a:rPr>
              <a:t>voluntary philanthropists</a:t>
            </a:r>
            <a:r>
              <a:rPr lang="en-US" altLang="en-US" sz="1600" b="1" dirty="0">
                <a:uFill>
                  <a:solidFill>
                    <a:schemeClr val="bg1"/>
                  </a:solidFill>
                </a:uFill>
              </a:rPr>
              <a:t> through their giving vs. an </a:t>
            </a:r>
            <a:r>
              <a:rPr lang="en-US" altLang="en-US" sz="1600" b="1" i="1" dirty="0">
                <a:solidFill>
                  <a:schemeClr val="tx2"/>
                </a:solidFill>
                <a:uFill>
                  <a:solidFill>
                    <a:schemeClr val="bg1"/>
                  </a:solidFill>
                </a:uFill>
              </a:rPr>
              <a:t>involuntary philanthropists</a:t>
            </a:r>
            <a:r>
              <a:rPr lang="en-US" altLang="en-US" sz="1600" b="1" i="1" dirty="0">
                <a:uFill>
                  <a:solidFill>
                    <a:schemeClr val="bg1"/>
                  </a:solidFill>
                </a:uFill>
              </a:rPr>
              <a:t> </a:t>
            </a:r>
            <a:r>
              <a:rPr lang="en-US" altLang="en-US" sz="1600" b="1" dirty="0">
                <a:uFill>
                  <a:solidFill>
                    <a:schemeClr val="bg1"/>
                  </a:solidFill>
                </a:uFill>
              </a:rPr>
              <a:t>through taxation.</a:t>
            </a:r>
          </a:p>
        </p:txBody>
      </p:sp>
      <p:sp>
        <p:nvSpPr>
          <p:cNvPr id="274444" name="Rectangle 12"/>
          <p:cNvSpPr>
            <a:spLocks noChangeArrowheads="1"/>
          </p:cNvSpPr>
          <p:nvPr/>
        </p:nvSpPr>
        <p:spPr bwMode="auto">
          <a:xfrm>
            <a:off x="2967038" y="1432322"/>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274435" name="Line 3"/>
          <p:cNvSpPr>
            <a:spLocks noChangeShapeType="1"/>
          </p:cNvSpPr>
          <p:nvPr/>
        </p:nvSpPr>
        <p:spPr bwMode="auto">
          <a:xfrm>
            <a:off x="2070105" y="1445322"/>
            <a:ext cx="1687513" cy="0"/>
          </a:xfrm>
          <a:prstGeom prst="line">
            <a:avLst/>
          </a:prstGeom>
          <a:noFill/>
          <a:ln w="508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74437" name="Rectangle 5"/>
          <p:cNvSpPr>
            <a:spLocks noChangeArrowheads="1"/>
          </p:cNvSpPr>
          <p:nvPr/>
        </p:nvSpPr>
        <p:spPr bwMode="auto">
          <a:xfrm>
            <a:off x="2070100" y="1502474"/>
            <a:ext cx="1447800"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buFontTx/>
              <a:buChar char="•"/>
            </a:pPr>
            <a:r>
              <a:rPr lang="en-US" altLang="en-US" sz="1400" b="1" i="1" dirty="0">
                <a:latin typeface="Arial" charset="0"/>
              </a:rPr>
              <a:t> Gift of Asset</a:t>
            </a:r>
          </a:p>
        </p:txBody>
      </p:sp>
      <p:sp>
        <p:nvSpPr>
          <p:cNvPr id="274438" name="Line 6"/>
          <p:cNvSpPr>
            <a:spLocks noChangeShapeType="1"/>
          </p:cNvSpPr>
          <p:nvPr/>
        </p:nvSpPr>
        <p:spPr bwMode="auto">
          <a:xfrm flipH="1">
            <a:off x="2149480" y="1845372"/>
            <a:ext cx="1604963" cy="0"/>
          </a:xfrm>
          <a:prstGeom prst="line">
            <a:avLst/>
          </a:prstGeom>
          <a:noFill/>
          <a:ln w="508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74439" name="Rectangle 7"/>
          <p:cNvSpPr>
            <a:spLocks noChangeArrowheads="1"/>
          </p:cNvSpPr>
          <p:nvPr/>
        </p:nvSpPr>
        <p:spPr bwMode="auto">
          <a:xfrm>
            <a:off x="2070105" y="1959674"/>
            <a:ext cx="2325701" cy="1170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500" b="1" i="1" dirty="0">
                <a:latin typeface="Arial" charset="0"/>
              </a:rPr>
              <a:t> </a:t>
            </a:r>
            <a:r>
              <a:rPr lang="en-US" altLang="en-US" sz="1400" b="1" i="1" dirty="0">
                <a:latin typeface="Arial" charset="0"/>
              </a:rPr>
              <a:t>Income for Life</a:t>
            </a:r>
          </a:p>
          <a:p>
            <a:pPr eaLnBrk="0" hangingPunct="0"/>
            <a:endParaRPr lang="en-US" altLang="en-US" sz="1400" b="1" i="1" dirty="0">
              <a:latin typeface="Arial" charset="0"/>
            </a:endParaRPr>
          </a:p>
          <a:p>
            <a:pPr eaLnBrk="0" hangingPunct="0"/>
            <a:r>
              <a:rPr lang="en-US" altLang="en-US" sz="1400" b="1" i="1" dirty="0">
                <a:latin typeface="Arial" charset="0"/>
              </a:rPr>
              <a:t>Tax Deductions &amp; Saving</a:t>
            </a:r>
          </a:p>
          <a:p>
            <a:pPr lvl="1" eaLnBrk="0" hangingPunct="0">
              <a:buFontTx/>
              <a:buChar char="•"/>
            </a:pPr>
            <a:r>
              <a:rPr lang="en-US" altLang="en-US" sz="1400" b="1" i="1" dirty="0">
                <a:latin typeface="Arial" charset="0"/>
              </a:rPr>
              <a:t> Income </a:t>
            </a:r>
          </a:p>
          <a:p>
            <a:pPr lvl="1" eaLnBrk="0" hangingPunct="0">
              <a:buFontTx/>
              <a:buChar char="•"/>
            </a:pPr>
            <a:r>
              <a:rPr lang="en-US" altLang="en-US" sz="1400" b="1" i="1" dirty="0">
                <a:latin typeface="Arial" charset="0"/>
              </a:rPr>
              <a:t> Capital Gain</a:t>
            </a:r>
            <a:endParaRPr lang="en-US" altLang="en-US" sz="1400" b="1" i="1" dirty="0">
              <a:effectLst>
                <a:outerShdw blurRad="38100" dist="38100" dir="2700000" algn="tl">
                  <a:srgbClr val="C0C0C0"/>
                </a:outerShdw>
              </a:effectLst>
              <a:latin typeface="Arial" charset="0"/>
            </a:endParaRPr>
          </a:p>
        </p:txBody>
      </p:sp>
      <p:cxnSp>
        <p:nvCxnSpPr>
          <p:cNvPr id="274440" name="AutoShape 8"/>
          <p:cNvCxnSpPr>
            <a:cxnSpLocks noChangeShapeType="1"/>
            <a:stCxn id="274436" idx="2"/>
          </p:cNvCxnSpPr>
          <p:nvPr/>
        </p:nvCxnSpPr>
        <p:spPr bwMode="auto">
          <a:xfrm rot="5400000">
            <a:off x="2633086" y="1667185"/>
            <a:ext cx="1345929" cy="2532856"/>
          </a:xfrm>
          <a:prstGeom prst="curvedConnector2">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4441" name="Text Box 9"/>
          <p:cNvSpPr txBox="1">
            <a:spLocks noChangeArrowheads="1"/>
          </p:cNvSpPr>
          <p:nvPr/>
        </p:nvSpPr>
        <p:spPr bwMode="auto">
          <a:xfrm>
            <a:off x="3517904" y="3388422"/>
            <a:ext cx="166369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400" b="1" dirty="0">
                <a:latin typeface="Arial" charset="0"/>
              </a:rPr>
              <a:t>Remainder </a:t>
            </a:r>
            <a:r>
              <a:rPr lang="en-US" altLang="en-US" sz="1400" b="1" dirty="0" smtClean="0">
                <a:latin typeface="Arial" charset="0"/>
              </a:rPr>
              <a:t>to </a:t>
            </a:r>
            <a:r>
              <a:rPr lang="en-US" altLang="en-US" sz="1400" b="1" dirty="0">
                <a:latin typeface="Arial" charset="0"/>
              </a:rPr>
              <a:t>Charity at </a:t>
            </a:r>
            <a:r>
              <a:rPr lang="en-US" altLang="en-US" sz="1400" b="1" dirty="0" smtClean="0">
                <a:latin typeface="Arial" charset="0"/>
              </a:rPr>
              <a:t>death </a:t>
            </a:r>
            <a:r>
              <a:rPr lang="en-US" altLang="en-US" sz="1400" b="1" dirty="0">
                <a:latin typeface="Arial" charset="0"/>
              </a:rPr>
              <a:t>of Survivor</a:t>
            </a:r>
          </a:p>
        </p:txBody>
      </p:sp>
      <p:pic>
        <p:nvPicPr>
          <p:cNvPr id="274445" name="Picture 13" descr="C:\Documents and Settings\MOcchipinti.MEMNET\Application Data\Microsoft\Media Catalog\Downloaded Clips\cla0\j0401993.jpg"/>
          <p:cNvPicPr>
            <a:picLocks noChangeAspect="1" noChangeArrowheads="1"/>
          </p:cNvPicPr>
          <p:nvPr/>
        </p:nvPicPr>
        <p:blipFill>
          <a:blip r:embed="rId2" cstate="print">
            <a:extLst>
              <a:ext uri="{28A0092B-C50C-407E-A947-70E740481C1C}">
                <a14:useLocalDpi xmlns:a14="http://schemas.microsoft.com/office/drawing/2010/main" val="0"/>
              </a:ext>
            </a:extLst>
          </a:blip>
          <a:srcRect l="3999" r="14000"/>
          <a:stretch>
            <a:fillRect/>
          </a:stretch>
        </p:blipFill>
        <p:spPr bwMode="auto">
          <a:xfrm>
            <a:off x="381000" y="1216722"/>
            <a:ext cx="16764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a:spLocks noGrp="1" noChangeArrowheads="1"/>
          </p:cNvSpPr>
          <p:nvPr>
            <p:ph type="title"/>
          </p:nvPr>
        </p:nvSpPr>
        <p:spPr>
          <a:xfrm>
            <a:off x="304800" y="285750"/>
            <a:ext cx="8077200" cy="685800"/>
          </a:xfrm>
        </p:spPr>
        <p:txBody>
          <a:bodyPr>
            <a:normAutofit fontScale="90000"/>
          </a:bodyPr>
          <a:lstStyle/>
          <a:p>
            <a:pPr algn="l"/>
            <a:r>
              <a:rPr lang="en-US" sz="2200" dirty="0"/>
              <a:t>Case Study:</a:t>
            </a:r>
            <a:r>
              <a:rPr lang="en-US" sz="2400" dirty="0">
                <a:effectLst>
                  <a:outerShdw blurRad="38100" dist="38100" dir="2700000" algn="tl">
                    <a:srgbClr val="000000">
                      <a:alpha val="43137"/>
                    </a:srgbClr>
                  </a:outerShdw>
                </a:effectLst>
              </a:rPr>
              <a:t/>
            </a:r>
            <a:br>
              <a:rPr lang="en-US" sz="2400" dirty="0">
                <a:effectLst>
                  <a:outerShdw blurRad="38100" dist="38100" dir="2700000" algn="tl">
                    <a:srgbClr val="000000">
                      <a:alpha val="43137"/>
                    </a:srgbClr>
                  </a:outerShdw>
                </a:effectLst>
              </a:rPr>
            </a:br>
            <a:r>
              <a:rPr lang="en-US" altLang="en-US" sz="3600" dirty="0" smtClean="0"/>
              <a:t>Charitable Remainder Trust</a:t>
            </a:r>
            <a:endParaRPr lang="en-US" altLang="en-US" sz="3600" dirty="0"/>
          </a:p>
        </p:txBody>
      </p:sp>
      <p:pic>
        <p:nvPicPr>
          <p:cNvPr id="1026" name="Picture 2" descr="https://encrypted-tbn1.gstatic.com/images?q=tbn:ANd9GcQCkljHQdeiV-lzsQjHkx1Draft_DGb3ngJ18T6WaPCBLk7KUyI">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059219"/>
            <a:ext cx="1049022" cy="1067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3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857250"/>
          </a:xfrm>
        </p:spPr>
        <p:txBody>
          <a:bodyPr>
            <a:normAutofit/>
          </a:bodyPr>
          <a:lstStyle/>
          <a:p>
            <a:pPr algn="l"/>
            <a:r>
              <a:rPr lang="en-US" sz="3600" dirty="0"/>
              <a:t>What we will </a:t>
            </a:r>
            <a:r>
              <a:rPr lang="en-US" sz="3600" dirty="0" smtClean="0"/>
              <a:t>cover…</a:t>
            </a:r>
            <a:endParaRPr lang="en-US" sz="3600" dirty="0"/>
          </a:p>
        </p:txBody>
      </p:sp>
      <p:sp>
        <p:nvSpPr>
          <p:cNvPr id="3" name="Rectangle 2"/>
          <p:cNvSpPr/>
          <p:nvPr/>
        </p:nvSpPr>
        <p:spPr>
          <a:xfrm>
            <a:off x="457200" y="1123952"/>
            <a:ext cx="8305800" cy="3077766"/>
          </a:xfrm>
          <a:prstGeom prst="rect">
            <a:avLst/>
          </a:prstGeom>
        </p:spPr>
        <p:txBody>
          <a:bodyPr wrap="square">
            <a:spAutoFit/>
          </a:bodyPr>
          <a:lstStyle/>
          <a:p>
            <a:pPr marL="285750" lvl="0" indent="-285750">
              <a:spcBef>
                <a:spcPts val="600"/>
              </a:spcBef>
              <a:spcAft>
                <a:spcPts val="600"/>
              </a:spcAft>
              <a:buFont typeface="Wingdings" panose="05000000000000000000" pitchFamily="2" charset="2"/>
              <a:buChar char="ü"/>
            </a:pPr>
            <a:r>
              <a:rPr lang="en-US" b="1" dirty="0" smtClean="0"/>
              <a:t>How you can help your clients…</a:t>
            </a:r>
            <a:endParaRPr lang="en-US" b="1" dirty="0"/>
          </a:p>
          <a:p>
            <a:pPr marL="742950" lvl="1" indent="-285750">
              <a:spcBef>
                <a:spcPts val="600"/>
              </a:spcBef>
              <a:spcAft>
                <a:spcPts val="600"/>
              </a:spcAft>
              <a:buFont typeface="Wingdings" panose="05000000000000000000" pitchFamily="2" charset="2"/>
              <a:buChar char="§"/>
            </a:pPr>
            <a:r>
              <a:rPr lang="en-US" b="1" dirty="0" smtClean="0"/>
              <a:t>Multiply the impact of their giving through appreciated assets</a:t>
            </a:r>
          </a:p>
          <a:p>
            <a:pPr marL="742950" lvl="1" indent="-285750">
              <a:spcBef>
                <a:spcPts val="600"/>
              </a:spcBef>
              <a:spcAft>
                <a:spcPts val="600"/>
              </a:spcAft>
              <a:buFont typeface="Wingdings" panose="05000000000000000000" pitchFamily="2" charset="2"/>
              <a:buChar char="§"/>
            </a:pPr>
            <a:r>
              <a:rPr lang="en-US" b="1" dirty="0"/>
              <a:t>Make capital gains taxes optional</a:t>
            </a:r>
          </a:p>
          <a:p>
            <a:pPr marL="742950" lvl="1" indent="-285750">
              <a:spcBef>
                <a:spcPts val="600"/>
              </a:spcBef>
              <a:spcAft>
                <a:spcPts val="600"/>
              </a:spcAft>
              <a:buFont typeface="Wingdings" panose="05000000000000000000" pitchFamily="2" charset="2"/>
              <a:buChar char="§"/>
            </a:pPr>
            <a:r>
              <a:rPr lang="en-US" b="1" dirty="0" smtClean="0"/>
              <a:t>Transfer tax </a:t>
            </a:r>
            <a:r>
              <a:rPr lang="en-US" b="1" dirty="0"/>
              <a:t>dollars </a:t>
            </a:r>
            <a:r>
              <a:rPr lang="en-US" b="1" dirty="0" smtClean="0"/>
              <a:t>to charitable dollars to increase their current philanthropic impact</a:t>
            </a:r>
          </a:p>
          <a:p>
            <a:pPr marL="742950" lvl="1" indent="-285750">
              <a:spcBef>
                <a:spcPts val="600"/>
              </a:spcBef>
              <a:spcAft>
                <a:spcPts val="600"/>
              </a:spcAft>
              <a:buFont typeface="Wingdings" panose="05000000000000000000" pitchFamily="2" charset="2"/>
              <a:buChar char="§"/>
            </a:pPr>
            <a:r>
              <a:rPr lang="en-US" b="1" dirty="0" smtClean="0"/>
              <a:t>Leave a significant legacy</a:t>
            </a:r>
            <a:endParaRPr lang="en-US" b="1" dirty="0"/>
          </a:p>
          <a:p>
            <a:pPr marL="285750" indent="-285750">
              <a:spcBef>
                <a:spcPts val="600"/>
              </a:spcBef>
              <a:spcAft>
                <a:spcPts val="600"/>
              </a:spcAft>
              <a:buFont typeface="Wingdings" panose="05000000000000000000" pitchFamily="2" charset="2"/>
              <a:buChar char="ü"/>
            </a:pPr>
            <a:r>
              <a:rPr lang="en-US" b="1" dirty="0" smtClean="0"/>
              <a:t>Review and learn from case </a:t>
            </a:r>
            <a:r>
              <a:rPr lang="en-US" b="1" dirty="0"/>
              <a:t>studies </a:t>
            </a:r>
            <a:r>
              <a:rPr lang="en-US" b="1" dirty="0" smtClean="0"/>
              <a:t>of others who have used tax-wise gifting strategies.</a:t>
            </a:r>
            <a:endParaRPr lang="en-US" b="1" dirty="0"/>
          </a:p>
        </p:txBody>
      </p:sp>
      <p:pic>
        <p:nvPicPr>
          <p:cNvPr id="1026" name="Picture 2" descr="C:\Users\Michael_Occhipinti\AppData\Local\Microsoft\Windows\Temporary Internet Files\Content.IE5\LH50ZKW4\MC90043478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2914" y="390639"/>
            <a:ext cx="1466622" cy="1466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5758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457200" y="133350"/>
            <a:ext cx="7793038" cy="857250"/>
          </a:xfrm>
        </p:spPr>
        <p:txBody>
          <a:bodyPr/>
          <a:lstStyle/>
          <a:p>
            <a:pPr algn="l"/>
            <a:r>
              <a:rPr lang="en-US" altLang="en-US" sz="2800" dirty="0"/>
              <a:t>Comparison</a:t>
            </a:r>
          </a:p>
        </p:txBody>
      </p:sp>
      <p:sp>
        <p:nvSpPr>
          <p:cNvPr id="275459" name="Rectangle 3"/>
          <p:cNvSpPr>
            <a:spLocks noGrp="1" noChangeArrowheads="1"/>
          </p:cNvSpPr>
          <p:nvPr>
            <p:ph type="body" sz="half" idx="1"/>
          </p:nvPr>
        </p:nvSpPr>
        <p:spPr>
          <a:xfrm>
            <a:off x="4800600" y="819150"/>
            <a:ext cx="3886200" cy="3314700"/>
          </a:xfrm>
          <a:solidFill>
            <a:schemeClr val="bg1"/>
          </a:solidFill>
          <a:ln>
            <a:solidFill>
              <a:srgbClr val="009900"/>
            </a:solidFill>
            <a:miter lim="800000"/>
            <a:headEnd/>
            <a:tailEnd/>
          </a:ln>
        </p:spPr>
        <p:txBody>
          <a:bodyPr>
            <a:normAutofit fontScale="92500" lnSpcReduction="10000"/>
          </a:bodyPr>
          <a:lstStyle/>
          <a:p>
            <a:pPr>
              <a:buFont typeface="Wingdings" pitchFamily="2" charset="2"/>
              <a:buNone/>
            </a:pPr>
            <a:r>
              <a:rPr lang="en-US" altLang="en-US" sz="1400" b="1" u="sng" dirty="0"/>
              <a:t>Utilizing the Charitable Remainder Trust:</a:t>
            </a:r>
          </a:p>
          <a:p>
            <a:pPr>
              <a:buFont typeface="Wingdings" pitchFamily="2" charset="2"/>
              <a:buNone/>
            </a:pPr>
            <a:endParaRPr lang="en-US" altLang="en-US" sz="1400" b="1" dirty="0"/>
          </a:p>
          <a:p>
            <a:pPr>
              <a:buFont typeface="Wingdings" pitchFamily="2" charset="2"/>
              <a:buNone/>
            </a:pPr>
            <a:r>
              <a:rPr lang="en-US" altLang="en-US" sz="1400" dirty="0"/>
              <a:t>1. Fair Market Value	           </a:t>
            </a:r>
            <a:r>
              <a:rPr lang="en-US" altLang="en-US" sz="1400" dirty="0" smtClean="0"/>
              <a:t>   </a:t>
            </a:r>
            <a:r>
              <a:rPr lang="en-US" altLang="en-US" sz="1400" dirty="0"/>
              <a:t>$   500,000</a:t>
            </a:r>
          </a:p>
          <a:p>
            <a:pPr>
              <a:buFont typeface="Wingdings" pitchFamily="2" charset="2"/>
              <a:buNone/>
            </a:pPr>
            <a:r>
              <a:rPr lang="en-US" altLang="en-US" sz="1400" dirty="0"/>
              <a:t>2. Tax Basis       	             &lt;</a:t>
            </a:r>
            <a:r>
              <a:rPr lang="en-US" altLang="en-US" sz="1400" u="sng" dirty="0"/>
              <a:t>$  100,000&gt;</a:t>
            </a:r>
          </a:p>
          <a:p>
            <a:pPr>
              <a:buFont typeface="Wingdings" pitchFamily="2" charset="2"/>
              <a:buNone/>
            </a:pPr>
            <a:r>
              <a:rPr lang="en-US" altLang="en-US" sz="1400" dirty="0"/>
              <a:t>3. LTCG		               $  400,000</a:t>
            </a:r>
          </a:p>
          <a:p>
            <a:pPr>
              <a:buFont typeface="Wingdings" pitchFamily="2" charset="2"/>
              <a:buNone/>
            </a:pPr>
            <a:r>
              <a:rPr lang="en-US" altLang="en-US" sz="1400" dirty="0"/>
              <a:t>4. Capital Gain Tax (22%)     </a:t>
            </a:r>
            <a:r>
              <a:rPr lang="en-US" altLang="en-US" sz="1400" dirty="0" smtClean="0"/>
              <a:t>               </a:t>
            </a:r>
            <a:r>
              <a:rPr lang="en-US" altLang="en-US" sz="1400" u="sng" dirty="0">
                <a:solidFill>
                  <a:srgbClr val="009900"/>
                </a:solidFill>
              </a:rPr>
              <a:t>&lt;$           0 &gt;</a:t>
            </a:r>
            <a:endParaRPr lang="en-US" altLang="en-US" sz="1400" i="1" dirty="0">
              <a:solidFill>
                <a:srgbClr val="009900"/>
              </a:solidFill>
            </a:endParaRPr>
          </a:p>
          <a:p>
            <a:pPr>
              <a:buFont typeface="Wingdings" pitchFamily="2" charset="2"/>
              <a:buNone/>
            </a:pPr>
            <a:r>
              <a:rPr lang="en-US" altLang="en-US" sz="1400" dirty="0"/>
              <a:t>5. Net Cash Proceeds 	           </a:t>
            </a:r>
            <a:r>
              <a:rPr lang="en-US" altLang="en-US" sz="1400" dirty="0" smtClean="0"/>
              <a:t>   </a:t>
            </a:r>
            <a:r>
              <a:rPr lang="en-US" altLang="en-US" sz="1400" dirty="0"/>
              <a:t>$   500,000	</a:t>
            </a:r>
            <a:endParaRPr lang="en-US" altLang="en-US" sz="1400" i="1" dirty="0">
              <a:solidFill>
                <a:srgbClr val="FF3300"/>
              </a:solidFill>
            </a:endParaRPr>
          </a:p>
          <a:p>
            <a:pPr>
              <a:buFont typeface="Wingdings" pitchFamily="2" charset="2"/>
              <a:buNone/>
            </a:pPr>
            <a:endParaRPr lang="en-US" altLang="en-US" sz="1400" dirty="0"/>
          </a:p>
          <a:p>
            <a:pPr>
              <a:buFont typeface="Wingdings" pitchFamily="2" charset="2"/>
              <a:buNone/>
            </a:pPr>
            <a:r>
              <a:rPr lang="en-US" altLang="en-US" sz="1400" dirty="0"/>
              <a:t>6. Reinvest Cash/Capital @ 6%   </a:t>
            </a:r>
            <a:r>
              <a:rPr lang="en-US" altLang="en-US" sz="1400" dirty="0" smtClean="0"/>
              <a:t>       $    </a:t>
            </a:r>
            <a:r>
              <a:rPr lang="en-US" altLang="en-US" sz="1400" dirty="0"/>
              <a:t>30,000</a:t>
            </a:r>
          </a:p>
          <a:p>
            <a:pPr>
              <a:buFont typeface="Wingdings" pitchFamily="2" charset="2"/>
              <a:buNone/>
            </a:pPr>
            <a:r>
              <a:rPr lang="en-US" altLang="en-US" sz="1400" dirty="0"/>
              <a:t>7. Increase/(decrease) over </a:t>
            </a:r>
          </a:p>
          <a:p>
            <a:pPr>
              <a:buFont typeface="Wingdings" pitchFamily="2" charset="2"/>
              <a:buNone/>
            </a:pPr>
            <a:r>
              <a:rPr lang="en-US" altLang="en-US" sz="1400" dirty="0"/>
              <a:t>     previous income	             +$    20,000</a:t>
            </a:r>
          </a:p>
          <a:p>
            <a:pPr>
              <a:buFont typeface="Wingdings" pitchFamily="2" charset="2"/>
              <a:buNone/>
            </a:pPr>
            <a:endParaRPr lang="en-US" altLang="en-US" sz="1400" dirty="0" smtClean="0"/>
          </a:p>
          <a:p>
            <a:pPr>
              <a:buFont typeface="Wingdings" pitchFamily="2" charset="2"/>
              <a:buNone/>
            </a:pPr>
            <a:r>
              <a:rPr lang="en-US" altLang="en-US" sz="1400" dirty="0" smtClean="0"/>
              <a:t>8</a:t>
            </a:r>
            <a:r>
              <a:rPr lang="en-US" altLang="en-US" sz="1400" dirty="0"/>
              <a:t>. Income Tax Savings </a:t>
            </a:r>
          </a:p>
          <a:p>
            <a:pPr>
              <a:buFont typeface="Wingdings" pitchFamily="2" charset="2"/>
              <a:buNone/>
            </a:pPr>
            <a:r>
              <a:rPr lang="en-US" altLang="en-US" sz="1400" dirty="0"/>
              <a:t>	   $154,000 @32%               </a:t>
            </a:r>
            <a:r>
              <a:rPr lang="en-US" altLang="en-US" sz="1400" dirty="0" smtClean="0"/>
              <a:t>      $     </a:t>
            </a:r>
            <a:r>
              <a:rPr lang="en-US" altLang="en-US" sz="1400" dirty="0"/>
              <a:t>49,000</a:t>
            </a:r>
          </a:p>
        </p:txBody>
      </p:sp>
      <p:sp>
        <p:nvSpPr>
          <p:cNvPr id="275460" name="Rectangle 4"/>
          <p:cNvSpPr>
            <a:spLocks noGrp="1" noChangeArrowheads="1"/>
          </p:cNvSpPr>
          <p:nvPr>
            <p:ph type="body" sz="half" idx="2"/>
          </p:nvPr>
        </p:nvSpPr>
        <p:spPr>
          <a:xfrm>
            <a:off x="457200" y="819150"/>
            <a:ext cx="3810000" cy="3314700"/>
          </a:xfrm>
          <a:solidFill>
            <a:schemeClr val="bg1"/>
          </a:solidFill>
          <a:ln>
            <a:solidFill>
              <a:srgbClr val="FF0000"/>
            </a:solidFill>
            <a:miter lim="800000"/>
            <a:headEnd/>
            <a:tailEnd/>
          </a:ln>
        </p:spPr>
        <p:txBody>
          <a:bodyPr>
            <a:normAutofit lnSpcReduction="10000"/>
          </a:bodyPr>
          <a:lstStyle/>
          <a:p>
            <a:pPr>
              <a:lnSpc>
                <a:spcPct val="90000"/>
              </a:lnSpc>
              <a:buFont typeface="Wingdings" pitchFamily="2" charset="2"/>
              <a:buNone/>
            </a:pPr>
            <a:r>
              <a:rPr lang="en-US" altLang="en-US" sz="1400" b="1" u="sng" dirty="0"/>
              <a:t>Utilizing Sale:</a:t>
            </a:r>
          </a:p>
          <a:p>
            <a:pPr>
              <a:lnSpc>
                <a:spcPct val="90000"/>
              </a:lnSpc>
              <a:buFont typeface="Wingdings" pitchFamily="2" charset="2"/>
              <a:buNone/>
            </a:pPr>
            <a:endParaRPr lang="en-US" altLang="en-US" sz="1400" b="1" u="sng" dirty="0"/>
          </a:p>
          <a:p>
            <a:pPr>
              <a:buFont typeface="Wingdings" pitchFamily="2" charset="2"/>
              <a:buNone/>
            </a:pPr>
            <a:r>
              <a:rPr lang="en-US" altLang="en-US" sz="1300" dirty="0"/>
              <a:t>1. Fair Market Value	             $   500,000</a:t>
            </a:r>
          </a:p>
          <a:p>
            <a:pPr>
              <a:buFont typeface="Wingdings" pitchFamily="2" charset="2"/>
              <a:buNone/>
            </a:pPr>
            <a:r>
              <a:rPr lang="en-US" altLang="en-US" sz="1300" dirty="0"/>
              <a:t>2. Tax Basis	          </a:t>
            </a:r>
            <a:r>
              <a:rPr lang="en-US" altLang="en-US" sz="1300" dirty="0" smtClean="0"/>
              <a:t> 	            </a:t>
            </a:r>
            <a:r>
              <a:rPr lang="en-US" altLang="en-US" sz="1300" u="sng" dirty="0"/>
              <a:t>&lt;$  100,000&gt;</a:t>
            </a:r>
          </a:p>
          <a:p>
            <a:pPr>
              <a:buFont typeface="Wingdings" pitchFamily="2" charset="2"/>
              <a:buNone/>
            </a:pPr>
            <a:r>
              <a:rPr lang="en-US" altLang="en-US" sz="1300" dirty="0"/>
              <a:t>3. LTCG		              $  400,000</a:t>
            </a:r>
          </a:p>
          <a:p>
            <a:pPr>
              <a:buFont typeface="Wingdings" pitchFamily="2" charset="2"/>
              <a:buNone/>
            </a:pPr>
            <a:r>
              <a:rPr lang="en-US" altLang="en-US" sz="1300" dirty="0"/>
              <a:t>4. Capital Gain Tax (22%)  </a:t>
            </a:r>
            <a:r>
              <a:rPr lang="en-US" altLang="en-US" sz="1300" dirty="0" smtClean="0"/>
              <a:t>            </a:t>
            </a:r>
            <a:r>
              <a:rPr lang="en-US" altLang="en-US" sz="1300" u="sng" dirty="0" smtClean="0">
                <a:solidFill>
                  <a:srgbClr val="FF0000"/>
                </a:solidFill>
              </a:rPr>
              <a:t>&lt;$      </a:t>
            </a:r>
            <a:r>
              <a:rPr lang="en-US" altLang="en-US" sz="1300" u="sng" dirty="0">
                <a:solidFill>
                  <a:srgbClr val="FF0000"/>
                </a:solidFill>
              </a:rPr>
              <a:t>88,000&gt;</a:t>
            </a:r>
            <a:endParaRPr lang="en-US" altLang="en-US" sz="1300" i="1" dirty="0">
              <a:solidFill>
                <a:srgbClr val="FF0000"/>
              </a:solidFill>
            </a:endParaRPr>
          </a:p>
          <a:p>
            <a:pPr>
              <a:buFont typeface="Wingdings" pitchFamily="2" charset="2"/>
              <a:buNone/>
            </a:pPr>
            <a:r>
              <a:rPr lang="en-US" altLang="en-US" sz="1300" dirty="0"/>
              <a:t>5. Net Cash Proceeds [1-2-5]  </a:t>
            </a:r>
            <a:r>
              <a:rPr lang="en-US" altLang="en-US" sz="1300" dirty="0" smtClean="0"/>
              <a:t>        $    </a:t>
            </a:r>
            <a:r>
              <a:rPr lang="en-US" altLang="en-US" sz="1300" dirty="0"/>
              <a:t>412,000	</a:t>
            </a:r>
            <a:endParaRPr lang="en-US" altLang="en-US" sz="1300" i="1" dirty="0">
              <a:solidFill>
                <a:srgbClr val="FF3300"/>
              </a:solidFill>
            </a:endParaRPr>
          </a:p>
          <a:p>
            <a:pPr>
              <a:spcBef>
                <a:spcPct val="55000"/>
              </a:spcBef>
              <a:buFont typeface="Wingdings" pitchFamily="2" charset="2"/>
              <a:buNone/>
            </a:pPr>
            <a:r>
              <a:rPr lang="en-US" altLang="en-US" sz="1300" dirty="0"/>
              <a:t>6. Reinvest Cash/Capital @ 6% </a:t>
            </a:r>
            <a:r>
              <a:rPr lang="en-US" altLang="en-US" sz="1300" dirty="0" smtClean="0"/>
              <a:t>      $     24,700</a:t>
            </a:r>
            <a:endParaRPr lang="en-US" altLang="en-US" sz="1300" dirty="0"/>
          </a:p>
          <a:p>
            <a:pPr>
              <a:buFont typeface="Wingdings" pitchFamily="2" charset="2"/>
              <a:buNone/>
            </a:pPr>
            <a:r>
              <a:rPr lang="en-US" altLang="en-US" sz="1300" dirty="0"/>
              <a:t>7. Increase/(decrease) over </a:t>
            </a:r>
          </a:p>
          <a:p>
            <a:pPr>
              <a:buFont typeface="Wingdings" pitchFamily="2" charset="2"/>
              <a:buNone/>
            </a:pPr>
            <a:r>
              <a:rPr lang="en-US" altLang="en-US" sz="1300" dirty="0"/>
              <a:t>	previous income	        </a:t>
            </a:r>
            <a:r>
              <a:rPr lang="en-US" altLang="en-US" sz="1300" dirty="0" smtClean="0"/>
              <a:t>   </a:t>
            </a:r>
            <a:r>
              <a:rPr lang="en-US" altLang="en-US" sz="1300" dirty="0"/>
              <a:t>+$    14,700</a:t>
            </a:r>
          </a:p>
          <a:p>
            <a:pPr>
              <a:buFont typeface="Wingdings" pitchFamily="2" charset="2"/>
              <a:buNone/>
            </a:pPr>
            <a:endParaRPr lang="en-US" altLang="en-US" sz="1300" dirty="0"/>
          </a:p>
          <a:p>
            <a:pPr>
              <a:buFont typeface="Wingdings" pitchFamily="2" charset="2"/>
              <a:buNone/>
            </a:pPr>
            <a:r>
              <a:rPr lang="en-US" altLang="en-US" sz="1300" dirty="0"/>
              <a:t>8. Income Tax Savings            </a:t>
            </a:r>
            <a:r>
              <a:rPr lang="en-US" altLang="en-US" sz="1300" dirty="0" smtClean="0"/>
              <a:t>           $              0               </a:t>
            </a:r>
            <a:r>
              <a:rPr lang="en-US" altLang="en-US" sz="1400" dirty="0"/>
              <a:t>	             </a:t>
            </a:r>
          </a:p>
        </p:txBody>
      </p:sp>
    </p:spTree>
    <p:extLst>
      <p:ext uri="{BB962C8B-B14F-4D97-AF65-F5344CB8AC3E}">
        <p14:creationId xmlns:p14="http://schemas.microsoft.com/office/powerpoint/2010/main" val="35605357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fontScale="90000"/>
          </a:bodyPr>
          <a:lstStyle/>
          <a:p>
            <a:pPr algn="l"/>
            <a:r>
              <a:rPr lang="en-US" sz="2000" dirty="0" smtClean="0"/>
              <a:t>Case Study:</a:t>
            </a:r>
            <a:r>
              <a:rPr lang="en-US" sz="3600" dirty="0" smtClean="0">
                <a:solidFill>
                  <a:srgbClr val="FF0000"/>
                </a:solidFill>
                <a:effectLst>
                  <a:outerShdw blurRad="38100" dist="38100" dir="2700000" algn="tl">
                    <a:srgbClr val="000000">
                      <a:alpha val="43137"/>
                    </a:srgbClr>
                  </a:outerShdw>
                </a:effectLst>
              </a:rPr>
              <a:t/>
            </a:r>
            <a:br>
              <a:rPr lang="en-US" sz="3600" dirty="0" smtClean="0">
                <a:solidFill>
                  <a:srgbClr val="FF0000"/>
                </a:solidFill>
                <a:effectLst>
                  <a:outerShdw blurRad="38100" dist="38100" dir="2700000" algn="tl">
                    <a:srgbClr val="000000">
                      <a:alpha val="43137"/>
                    </a:srgbClr>
                  </a:outerShdw>
                </a:effectLst>
              </a:rPr>
            </a:br>
            <a:r>
              <a:rPr lang="en-US" sz="3600" dirty="0" smtClean="0"/>
              <a:t>Blended Gift: Sale/DAF/CRT</a:t>
            </a:r>
            <a:endParaRPr lang="en-US" sz="3600" dirty="0"/>
          </a:p>
        </p:txBody>
      </p:sp>
      <p:sp>
        <p:nvSpPr>
          <p:cNvPr id="4" name="Rectangle 3"/>
          <p:cNvSpPr/>
          <p:nvPr/>
        </p:nvSpPr>
        <p:spPr>
          <a:xfrm>
            <a:off x="457204" y="1028701"/>
            <a:ext cx="8077201" cy="3216265"/>
          </a:xfrm>
          <a:prstGeom prst="rect">
            <a:avLst/>
          </a:prstGeom>
        </p:spPr>
        <p:txBody>
          <a:bodyPr wrap="square">
            <a:spAutoFit/>
          </a:bodyPr>
          <a:lstStyle/>
          <a:p>
            <a:r>
              <a:rPr lang="en-US" sz="2000" dirty="0" smtClean="0"/>
              <a:t>Roger and Josette live in Canada.  He is Canadian, she is American.  They owned a highly appreciated asset gifted to them by her parents.</a:t>
            </a:r>
          </a:p>
          <a:p>
            <a:r>
              <a:rPr lang="en-US" sz="2000" dirty="0" smtClean="0"/>
              <a:t>Appraised market value is $611,000 and tax basis is $24,000.</a:t>
            </a:r>
          </a:p>
          <a:p>
            <a:pPr>
              <a:spcBef>
                <a:spcPts val="600"/>
              </a:spcBef>
            </a:pPr>
            <a:r>
              <a:rPr lang="en-US" sz="2000" dirty="0"/>
              <a:t> </a:t>
            </a:r>
            <a:r>
              <a:rPr lang="en-US" sz="2000" dirty="0" smtClean="0"/>
              <a:t>Their goals are to:</a:t>
            </a:r>
          </a:p>
          <a:p>
            <a:pPr marL="285750" indent="-285750">
              <a:buFont typeface="Wingdings" panose="05000000000000000000" pitchFamily="2" charset="2"/>
              <a:buChar char="ü"/>
            </a:pPr>
            <a:r>
              <a:rPr lang="en-US" sz="2000" dirty="0" smtClean="0"/>
              <a:t>Sale the asset without payout capital gains taxes to                                  both the US and Canada</a:t>
            </a:r>
          </a:p>
          <a:p>
            <a:pPr marL="285750" indent="-285750">
              <a:buFont typeface="Wingdings" panose="05000000000000000000" pitchFamily="2" charset="2"/>
              <a:buChar char="ü"/>
            </a:pPr>
            <a:r>
              <a:rPr lang="en-US" sz="2000" dirty="0" smtClean="0"/>
              <a:t>Receive lifetime income</a:t>
            </a:r>
          </a:p>
          <a:p>
            <a:pPr marL="285750" indent="-285750">
              <a:buFont typeface="Wingdings" panose="05000000000000000000" pitchFamily="2" charset="2"/>
              <a:buChar char="ü"/>
            </a:pPr>
            <a:r>
              <a:rPr lang="en-US" sz="2000" dirty="0" smtClean="0"/>
              <a:t>Make charitable gifts to several charities</a:t>
            </a:r>
          </a:p>
          <a:p>
            <a:pPr marL="285750" indent="-285750">
              <a:buFont typeface="Wingdings" panose="05000000000000000000" pitchFamily="2" charset="2"/>
              <a:buChar char="ü"/>
            </a:pPr>
            <a:r>
              <a:rPr lang="en-US" sz="2000" dirty="0" smtClean="0"/>
              <a:t>Leave something for their children</a:t>
            </a:r>
          </a:p>
          <a:p>
            <a:endParaRPr lang="en-US" dirty="0"/>
          </a:p>
        </p:txBody>
      </p:sp>
      <p:pic>
        <p:nvPicPr>
          <p:cNvPr id="5" name="Picture 2" descr="C:\Users\Michael_Occhipinti\AppData\Local\Microsoft\Windows\Temporary Internet Files\Content.IE5\0C8H2PAJ\MP90044840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2571750"/>
            <a:ext cx="2362200" cy="15655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C:\Documents and Settings\michael_occhipinti\Local Settings\Temporary Internet Files\Content.IE5\RGXU6PCP\MP900448482[1].jpg"/>
          <p:cNvPicPr>
            <a:picLocks noChangeAspect="1" noChangeArrowheads="1"/>
          </p:cNvPicPr>
          <p:nvPr/>
        </p:nvPicPr>
        <p:blipFill>
          <a:blip r:embed="rId3" cstate="print"/>
          <a:srcRect l="22727"/>
          <a:stretch>
            <a:fillRect/>
          </a:stretch>
        </p:blipFill>
        <p:spPr bwMode="auto">
          <a:xfrm>
            <a:off x="7434279" y="368544"/>
            <a:ext cx="1328721" cy="1060207"/>
          </a:xfrm>
          <a:prstGeom prst="rect">
            <a:avLst/>
          </a:prstGeom>
          <a:solidFill>
            <a:schemeClr val="bg1">
              <a:lumMod val="95000"/>
            </a:schemeClr>
          </a:solidFill>
          <a:ln w="3175">
            <a:solidFill>
              <a:schemeClr val="tx1">
                <a:lumMod val="50000"/>
                <a:lumOff val="50000"/>
              </a:schemeClr>
            </a:solidFill>
          </a:ln>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8690469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14725" y="1200153"/>
            <a:ext cx="1885950" cy="7481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Farmland</a:t>
            </a:r>
          </a:p>
          <a:p>
            <a:pPr algn="ctr"/>
            <a:r>
              <a:rPr lang="en-US" dirty="0" smtClean="0">
                <a:solidFill>
                  <a:schemeClr val="tx1"/>
                </a:solidFill>
              </a:rPr>
              <a:t>$611,000</a:t>
            </a:r>
            <a:endParaRPr lang="en-US" dirty="0">
              <a:solidFill>
                <a:schemeClr val="tx1"/>
              </a:solidFill>
            </a:endParaRPr>
          </a:p>
        </p:txBody>
      </p:sp>
      <p:sp>
        <p:nvSpPr>
          <p:cNvPr id="6" name="Rectangle 5"/>
          <p:cNvSpPr/>
          <p:nvPr/>
        </p:nvSpPr>
        <p:spPr>
          <a:xfrm>
            <a:off x="6343650" y="2696444"/>
            <a:ext cx="1885950" cy="748145"/>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Charitable Remainder Trust</a:t>
            </a:r>
          </a:p>
          <a:p>
            <a:pPr algn="ctr"/>
            <a:r>
              <a:rPr lang="en-US" sz="1600" dirty="0" smtClean="0">
                <a:solidFill>
                  <a:schemeClr val="tx1"/>
                </a:solidFill>
              </a:rPr>
              <a:t>$275,400</a:t>
            </a:r>
            <a:endParaRPr lang="en-US" sz="1600" dirty="0">
              <a:solidFill>
                <a:schemeClr val="tx1"/>
              </a:solidFill>
            </a:endParaRPr>
          </a:p>
        </p:txBody>
      </p:sp>
      <p:sp>
        <p:nvSpPr>
          <p:cNvPr id="7" name="Rectangle 6"/>
          <p:cNvSpPr/>
          <p:nvPr/>
        </p:nvSpPr>
        <p:spPr>
          <a:xfrm>
            <a:off x="3546822" y="2696444"/>
            <a:ext cx="1885950" cy="748145"/>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Wycliffe Foundation DAF</a:t>
            </a:r>
          </a:p>
          <a:p>
            <a:pPr algn="ctr"/>
            <a:r>
              <a:rPr lang="en-US" sz="1600" dirty="0" smtClean="0">
                <a:solidFill>
                  <a:schemeClr val="tx1"/>
                </a:solidFill>
              </a:rPr>
              <a:t>$134,600</a:t>
            </a:r>
            <a:endParaRPr lang="en-US" sz="1600" dirty="0">
              <a:solidFill>
                <a:schemeClr val="tx1"/>
              </a:solidFill>
            </a:endParaRPr>
          </a:p>
        </p:txBody>
      </p:sp>
      <p:sp>
        <p:nvSpPr>
          <p:cNvPr id="8" name="Rectangle 7"/>
          <p:cNvSpPr/>
          <p:nvPr/>
        </p:nvSpPr>
        <p:spPr>
          <a:xfrm>
            <a:off x="685800" y="2696444"/>
            <a:ext cx="1885950" cy="748145"/>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Keep and Sell</a:t>
            </a:r>
          </a:p>
          <a:p>
            <a:pPr algn="ctr"/>
            <a:r>
              <a:rPr lang="en-US" sz="1600" dirty="0" smtClean="0">
                <a:solidFill>
                  <a:schemeClr val="tx1"/>
                </a:solidFill>
              </a:rPr>
              <a:t>$201,000</a:t>
            </a:r>
          </a:p>
        </p:txBody>
      </p:sp>
      <p:cxnSp>
        <p:nvCxnSpPr>
          <p:cNvPr id="9" name="Straight Connector 8"/>
          <p:cNvCxnSpPr/>
          <p:nvPr/>
        </p:nvCxnSpPr>
        <p:spPr>
          <a:xfrm>
            <a:off x="1628775" y="2322368"/>
            <a:ext cx="5657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6" idx="0"/>
          </p:cNvCxnSpPr>
          <p:nvPr/>
        </p:nvCxnSpPr>
        <p:spPr>
          <a:xfrm>
            <a:off x="7286625" y="2322368"/>
            <a:ext cx="0" cy="37407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639842" y="2305685"/>
            <a:ext cx="0" cy="37407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2"/>
          </p:cNvCxnSpPr>
          <p:nvPr/>
        </p:nvCxnSpPr>
        <p:spPr>
          <a:xfrm>
            <a:off x="4457700" y="1948298"/>
            <a:ext cx="0" cy="7481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2"/>
          </p:cNvCxnSpPr>
          <p:nvPr/>
        </p:nvCxnSpPr>
        <p:spPr>
          <a:xfrm>
            <a:off x="7286625" y="3444589"/>
            <a:ext cx="0" cy="45371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685800" y="3829050"/>
            <a:ext cx="1885950" cy="685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Inheritance to Children</a:t>
            </a:r>
            <a:endParaRPr lang="en-US" sz="1600" dirty="0">
              <a:solidFill>
                <a:schemeClr val="tx1"/>
              </a:solidFill>
            </a:endParaRPr>
          </a:p>
        </p:txBody>
      </p:sp>
      <p:cxnSp>
        <p:nvCxnSpPr>
          <p:cNvPr id="20" name="Straight Arrow Connector 19"/>
          <p:cNvCxnSpPr>
            <a:stCxn id="8" idx="2"/>
            <a:endCxn id="18" idx="0"/>
          </p:cNvCxnSpPr>
          <p:nvPr/>
        </p:nvCxnSpPr>
        <p:spPr>
          <a:xfrm>
            <a:off x="1628775" y="3444586"/>
            <a:ext cx="0" cy="38446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6" idx="3"/>
          </p:cNvCxnSpPr>
          <p:nvPr/>
        </p:nvCxnSpPr>
        <p:spPr>
          <a:xfrm flipH="1" flipV="1">
            <a:off x="7848600" y="1948295"/>
            <a:ext cx="381000" cy="1122219"/>
          </a:xfrm>
          <a:prstGeom prst="bentConnector4">
            <a:avLst>
              <a:gd name="adj1" fmla="val -60000"/>
              <a:gd name="adj2" fmla="val 66667"/>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425924" y="1898846"/>
            <a:ext cx="738792" cy="461665"/>
          </a:xfrm>
          <a:prstGeom prst="rect">
            <a:avLst/>
          </a:prstGeom>
          <a:noFill/>
        </p:spPr>
        <p:txBody>
          <a:bodyPr wrap="none" rtlCol="0">
            <a:spAutoFit/>
          </a:bodyPr>
          <a:lstStyle/>
          <a:p>
            <a:r>
              <a:rPr lang="en-US" sz="1200" b="1" dirty="0" smtClean="0"/>
              <a:t>Lifetime</a:t>
            </a:r>
            <a:r>
              <a:rPr lang="en-US" sz="1200" dirty="0" smtClean="0"/>
              <a:t> </a:t>
            </a:r>
          </a:p>
          <a:p>
            <a:r>
              <a:rPr lang="en-US" sz="1200" b="1" dirty="0" smtClean="0"/>
              <a:t>Income</a:t>
            </a:r>
            <a:endParaRPr lang="en-US" sz="1200" b="1" dirty="0"/>
          </a:p>
        </p:txBody>
      </p:sp>
      <p:sp>
        <p:nvSpPr>
          <p:cNvPr id="23" name="TextBox 22"/>
          <p:cNvSpPr txBox="1"/>
          <p:nvPr/>
        </p:nvSpPr>
        <p:spPr>
          <a:xfrm>
            <a:off x="6421773" y="3555468"/>
            <a:ext cx="882934" cy="276999"/>
          </a:xfrm>
          <a:prstGeom prst="rect">
            <a:avLst/>
          </a:prstGeom>
          <a:noFill/>
        </p:spPr>
        <p:txBody>
          <a:bodyPr wrap="none" rtlCol="0">
            <a:spAutoFit/>
          </a:bodyPr>
          <a:lstStyle/>
          <a:p>
            <a:r>
              <a:rPr lang="en-US" sz="1200" b="1" dirty="0" smtClean="0"/>
              <a:t>Remainder</a:t>
            </a:r>
            <a:endParaRPr lang="en-US" sz="1200" b="1" dirty="0"/>
          </a:p>
        </p:txBody>
      </p:sp>
      <p:cxnSp>
        <p:nvCxnSpPr>
          <p:cNvPr id="19" name="Straight Arrow Connector 18"/>
          <p:cNvCxnSpPr/>
          <p:nvPr/>
        </p:nvCxnSpPr>
        <p:spPr>
          <a:xfrm flipH="1">
            <a:off x="6449697" y="3898300"/>
            <a:ext cx="836928" cy="34985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7" idx="2"/>
          </p:cNvCxnSpPr>
          <p:nvPr/>
        </p:nvCxnSpPr>
        <p:spPr>
          <a:xfrm>
            <a:off x="4489797" y="3444586"/>
            <a:ext cx="0" cy="49876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489797" y="3930035"/>
            <a:ext cx="910878" cy="318115"/>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420891" y="3528970"/>
            <a:ext cx="779381" cy="338554"/>
          </a:xfrm>
          <a:prstGeom prst="rect">
            <a:avLst/>
          </a:prstGeom>
          <a:noFill/>
        </p:spPr>
        <p:txBody>
          <a:bodyPr wrap="none" rtlCol="0">
            <a:spAutoFit/>
          </a:bodyPr>
          <a:lstStyle/>
          <a:p>
            <a:r>
              <a:rPr lang="en-US" sz="1600" dirty="0" smtClean="0"/>
              <a:t>Charity</a:t>
            </a:r>
            <a:endParaRPr lang="en-US" sz="1600" dirty="0"/>
          </a:p>
        </p:txBody>
      </p:sp>
      <p:sp>
        <p:nvSpPr>
          <p:cNvPr id="24" name="Title 1"/>
          <p:cNvSpPr txBox="1">
            <a:spLocks/>
          </p:cNvSpPr>
          <p:nvPr/>
        </p:nvSpPr>
        <p:spPr>
          <a:xfrm>
            <a:off x="609600" y="320279"/>
            <a:ext cx="8229600" cy="85725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smtClean="0"/>
              <a:t>Case Study:</a:t>
            </a:r>
            <a:r>
              <a:rPr lang="en-US" dirty="0" smtClean="0">
                <a:solidFill>
                  <a:srgbClr val="FF0000"/>
                </a:solidFill>
                <a:effectLst>
                  <a:outerShdw blurRad="38100" dist="38100" dir="2700000" algn="tl">
                    <a:srgbClr val="000000">
                      <a:alpha val="43137"/>
                    </a:srgbClr>
                  </a:outerShdw>
                </a:effectLst>
              </a:rPr>
              <a:t/>
            </a:r>
            <a:br>
              <a:rPr lang="en-US" dirty="0" smtClean="0">
                <a:solidFill>
                  <a:srgbClr val="FF0000"/>
                </a:solidFill>
                <a:effectLst>
                  <a:outerShdw blurRad="38100" dist="38100" dir="2700000" algn="tl">
                    <a:srgbClr val="000000">
                      <a:alpha val="43137"/>
                    </a:srgbClr>
                  </a:outerShdw>
                </a:effectLst>
              </a:rPr>
            </a:br>
            <a:r>
              <a:rPr lang="en-US" sz="3400" dirty="0" smtClean="0"/>
              <a:t>Blended Gift: Sale/DAF/CRT</a:t>
            </a:r>
            <a:endParaRPr lang="en-US" sz="3400" dirty="0"/>
          </a:p>
        </p:txBody>
      </p:sp>
      <p:pic>
        <p:nvPicPr>
          <p:cNvPr id="26" name="Picture 8" descr="C:\Documents and Settings\michael_occhipinti\Local Settings\Temporary Internet Files\Content.IE5\RGXU6PCP\MP900448482[1].jpg"/>
          <p:cNvPicPr>
            <a:picLocks noChangeAspect="1" noChangeArrowheads="1"/>
          </p:cNvPicPr>
          <p:nvPr/>
        </p:nvPicPr>
        <p:blipFill>
          <a:blip r:embed="rId2" cstate="print"/>
          <a:srcRect l="22727"/>
          <a:stretch>
            <a:fillRect/>
          </a:stretch>
        </p:blipFill>
        <p:spPr bwMode="auto">
          <a:xfrm>
            <a:off x="7184239" y="816447"/>
            <a:ext cx="1328721" cy="1060207"/>
          </a:xfrm>
          <a:prstGeom prst="rect">
            <a:avLst/>
          </a:prstGeom>
          <a:solidFill>
            <a:schemeClr val="bg1">
              <a:lumMod val="95000"/>
            </a:schemeClr>
          </a:solidFill>
          <a:ln w="3175">
            <a:solidFill>
              <a:schemeClr val="tx1">
                <a:lumMod val="50000"/>
                <a:lumOff val="50000"/>
              </a:schemeClr>
            </a:solidFill>
          </a:ln>
          <a:effectLst>
            <a:outerShdw blurRad="50800" dist="76200" dir="2700000" algn="tl" rotWithShape="0">
              <a:prstClr val="black">
                <a:alpha val="40000"/>
              </a:prstClr>
            </a:outerShdw>
          </a:effectLst>
        </p:spPr>
      </p:pic>
      <p:pic>
        <p:nvPicPr>
          <p:cNvPr id="29" name="Picture 2" descr="https://encrypted-tbn1.gstatic.com/images?q=tbn:ANd9GcQCkljHQdeiV-lzsQjHkx1Draft_DGb3ngJ18T6WaPCBLk7KUyI">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0675" y="3893246"/>
            <a:ext cx="1049022" cy="1067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384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5"/>
          <p:cNvSpPr>
            <a:spLocks noChangeArrowheads="1"/>
          </p:cNvSpPr>
          <p:nvPr/>
        </p:nvSpPr>
        <p:spPr bwMode="auto">
          <a:xfrm>
            <a:off x="214591" y="-2233"/>
            <a:ext cx="8802794"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tabLst/>
            </a:pPr>
            <a:r>
              <a:rPr kumimoji="0" lang="en-US" altLang="en-US" b="1" u="none" strike="noStrike" cap="none" normalizeH="0" baseline="0" dirty="0" smtClean="0">
                <a:ln>
                  <a:noFill/>
                </a:ln>
                <a:solidFill>
                  <a:schemeClr val="tx1"/>
                </a:solidFill>
                <a:effectLst/>
                <a:latin typeface="+mn-lt"/>
                <a:ea typeface="Calibri" pitchFamily="34" charset="0"/>
                <a:cs typeface="Times New Roman" pitchFamily="18" charset="0"/>
              </a:rPr>
              <a:t>Case Study:</a:t>
            </a:r>
          </a:p>
          <a:p>
            <a:pPr marL="0" marR="0" lvl="0" indent="0" algn="l" defTabSz="914400" rtl="0" eaLnBrk="0" fontAlgn="base" latinLnBrk="0" hangingPunct="0">
              <a:lnSpc>
                <a:spcPct val="100000"/>
              </a:lnSpc>
              <a:spcBef>
                <a:spcPct val="0"/>
              </a:spcBef>
              <a:spcAft>
                <a:spcPct val="0"/>
              </a:spcAft>
              <a:buClrTx/>
              <a:buSzTx/>
              <a:tabLst/>
            </a:pPr>
            <a:r>
              <a:rPr kumimoji="0" lang="en-US" altLang="en-US" sz="3200" b="1" u="none" strike="noStrike" cap="none" normalizeH="0" baseline="0" dirty="0" smtClean="0">
                <a:ln>
                  <a:noFill/>
                </a:ln>
                <a:solidFill>
                  <a:schemeClr val="tx1"/>
                </a:solidFill>
                <a:effectLst/>
                <a:latin typeface="+mn-lt"/>
                <a:ea typeface="Calibri" pitchFamily="34" charset="0"/>
                <a:cs typeface="Times New Roman" pitchFamily="18" charset="0"/>
              </a:rPr>
              <a:t>Charitable Giving Trust </a:t>
            </a:r>
            <a:endParaRPr kumimoji="0" lang="en-US" altLang="en-US" sz="3200" b="0" u="none" strike="noStrike" cap="none" normalizeH="0" baseline="0" dirty="0" smtClean="0">
              <a:ln>
                <a:noFill/>
              </a:ln>
              <a:solidFill>
                <a:schemeClr val="tx1"/>
              </a:solidFill>
              <a:effectLst/>
              <a:latin typeface="+mn-lt"/>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mn-lt"/>
                <a:ea typeface="Times New Roman" pitchFamily="18" charset="0"/>
                <a:cs typeface="Times New Roman" pitchFamily="18" charset="0"/>
              </a:rPr>
              <a:t>This strategy allows owners of a closely-held business to accomplish their charitable giving goals from their business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mn-lt"/>
                <a:ea typeface="Times New Roman" pitchFamily="18" charset="0"/>
                <a:cs typeface="Times New Roman" pitchFamily="18" charset="0"/>
              </a:rPr>
              <a:t> through the donating of a non-voting interests of their business into a specially designed charitable trust.</a:t>
            </a:r>
            <a:endParaRPr kumimoji="0" lang="en-US" altLang="en-US" sz="1400" b="1" i="0" u="none" strike="noStrike" cap="none" normalizeH="0" baseline="0" dirty="0" smtClean="0">
              <a:ln>
                <a:noFill/>
              </a:ln>
              <a:solidFill>
                <a:schemeClr val="tx1"/>
              </a:solidFill>
              <a:effectLst/>
              <a:latin typeface="+mn-lt"/>
            </a:endParaRPr>
          </a:p>
        </p:txBody>
      </p:sp>
      <p:sp>
        <p:nvSpPr>
          <p:cNvPr id="18" name="Rectangle 16"/>
          <p:cNvSpPr>
            <a:spLocks noChangeArrowheads="1"/>
          </p:cNvSpPr>
          <p:nvPr/>
        </p:nvSpPr>
        <p:spPr bwMode="auto">
          <a:xfrm>
            <a:off x="0" y="180202"/>
            <a:ext cx="29046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19"/>
          <p:cNvSpPr>
            <a:spLocks noChangeArrowheads="1"/>
          </p:cNvSpPr>
          <p:nvPr/>
        </p:nvSpPr>
        <p:spPr bwMode="auto">
          <a:xfrm>
            <a:off x="510895" y="1458041"/>
            <a:ext cx="243848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 Due diligence prior to implementing strategy.</a:t>
            </a:r>
            <a:r>
              <a:rPr kumimoji="0" lang="en-US" altLang="en-U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Rectangle 24"/>
          <p:cNvSpPr>
            <a:spLocks noChangeArrowheads="1"/>
          </p:cNvSpPr>
          <p:nvPr/>
        </p:nvSpPr>
        <p:spPr bwMode="auto">
          <a:xfrm>
            <a:off x="3" y="298398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4" name="Straight Arrow Connector 3"/>
          <p:cNvCxnSpPr/>
          <p:nvPr/>
        </p:nvCxnSpPr>
        <p:spPr>
          <a:xfrm flipH="1">
            <a:off x="6046964" y="2940052"/>
            <a:ext cx="522414" cy="637784"/>
          </a:xfrm>
          <a:prstGeom prst="straightConnector1">
            <a:avLst/>
          </a:prstGeom>
          <a:ln w="1905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6" name="Picture 5" descr="C:\Documents and Settings\michael_occhipinti\Local Settings\Temporary Internet Files\Content.IE5\HUNSIYA9\MP900313922[1].jpg"/>
          <p:cNvPicPr>
            <a:picLocks noChangeAspect="1" noChangeArrowheads="1"/>
          </p:cNvPicPr>
          <p:nvPr/>
        </p:nvPicPr>
        <p:blipFill>
          <a:blip r:embed="rId2"/>
          <a:srcRect/>
          <a:stretch>
            <a:fillRect/>
          </a:stretch>
        </p:blipFill>
        <p:spPr bwMode="auto">
          <a:xfrm>
            <a:off x="821013" y="1913070"/>
            <a:ext cx="998303" cy="1315944"/>
          </a:xfrm>
          <a:prstGeom prst="rect">
            <a:avLst/>
          </a:prstGeom>
          <a:noFill/>
        </p:spPr>
      </p:pic>
      <p:sp>
        <p:nvSpPr>
          <p:cNvPr id="7" name="Rectangle 6"/>
          <p:cNvSpPr/>
          <p:nvPr/>
        </p:nvSpPr>
        <p:spPr>
          <a:xfrm>
            <a:off x="3340048" y="1823781"/>
            <a:ext cx="1178554" cy="1405267"/>
          </a:xfrm>
          <a:prstGeom prst="rect">
            <a:avLst/>
          </a:prstGeom>
          <a:solidFill>
            <a:sysClr val="window" lastClr="FFFFFF"/>
          </a:solidFill>
          <a:ln w="25400" cap="flat" cmpd="sng" algn="ctr">
            <a:solidFill>
              <a:srgbClr val="C00000"/>
            </a:solidFill>
            <a:prstDash val="solid"/>
          </a:ln>
          <a:effectLst>
            <a:outerShdw blurRad="50800" dist="38100" dir="2700000" algn="tl" rotWithShape="0">
              <a:prstClr val="black">
                <a:alpha val="40000"/>
              </a:prstClr>
            </a:outerShdw>
          </a:effectLst>
        </p:spPr>
        <p:txBody>
          <a:bodyPr rtlCol="0" anchor="ctr" anchorCtr="0"/>
          <a:lstStyle/>
          <a:p>
            <a:pPr marL="0" marR="0" algn="ctr">
              <a:spcBef>
                <a:spcPts val="0"/>
              </a:spcBef>
              <a:spcAft>
                <a:spcPts val="0"/>
              </a:spcAft>
            </a:pPr>
            <a:r>
              <a:rPr lang="en-US" sz="1600" kern="1200" dirty="0" smtClean="0">
                <a:solidFill>
                  <a:srgbClr val="000000"/>
                </a:solidFill>
                <a:effectLst/>
                <a:latin typeface="Times New Roman"/>
                <a:ea typeface="Times New Roman"/>
              </a:rPr>
              <a:t>Special</a:t>
            </a:r>
            <a:endParaRPr lang="en-US" sz="1200" dirty="0">
              <a:effectLst/>
              <a:latin typeface="Times New Roman"/>
              <a:ea typeface="Times New Roman"/>
            </a:endParaRPr>
          </a:p>
          <a:p>
            <a:pPr marL="0" marR="0" algn="ctr">
              <a:spcBef>
                <a:spcPts val="0"/>
              </a:spcBef>
              <a:spcAft>
                <a:spcPts val="0"/>
              </a:spcAft>
            </a:pPr>
            <a:r>
              <a:rPr lang="en-US" sz="1600" kern="1200" dirty="0">
                <a:solidFill>
                  <a:srgbClr val="000000"/>
                </a:solidFill>
                <a:effectLst/>
                <a:latin typeface="Times New Roman"/>
                <a:ea typeface="Times New Roman"/>
              </a:rPr>
              <a:t>Charitable </a:t>
            </a:r>
            <a:r>
              <a:rPr lang="en-US" sz="1600" kern="1200" dirty="0" smtClean="0">
                <a:solidFill>
                  <a:srgbClr val="000000"/>
                </a:solidFill>
                <a:effectLst/>
                <a:latin typeface="Times New Roman"/>
                <a:ea typeface="Times New Roman"/>
              </a:rPr>
              <a:t>Trust</a:t>
            </a:r>
            <a:endParaRPr lang="en-US" sz="1200" dirty="0">
              <a:effectLst/>
              <a:latin typeface="Times New Roman"/>
              <a:ea typeface="Times New Roman"/>
            </a:endParaRPr>
          </a:p>
        </p:txBody>
      </p:sp>
      <p:sp>
        <p:nvSpPr>
          <p:cNvPr id="8" name="TextBox 6"/>
          <p:cNvSpPr txBox="1"/>
          <p:nvPr/>
        </p:nvSpPr>
        <p:spPr>
          <a:xfrm>
            <a:off x="1828665" y="1676812"/>
            <a:ext cx="1511351" cy="586631"/>
          </a:xfrm>
          <a:prstGeom prst="rect">
            <a:avLst/>
          </a:prstGeom>
          <a:noFill/>
        </p:spPr>
        <p:txBody>
          <a:bodyPr wrap="square" rtlCol="0" anchor="ctr" anchorCtr="0">
            <a:noAutofit/>
          </a:bodyPr>
          <a:lstStyle/>
          <a:p>
            <a:pPr marL="0" marR="0">
              <a:spcBef>
                <a:spcPts val="0"/>
              </a:spcBef>
              <a:spcAft>
                <a:spcPts val="0"/>
              </a:spcAft>
            </a:pPr>
            <a:r>
              <a:rPr lang="en-US" sz="1000" kern="1200" dirty="0">
                <a:solidFill>
                  <a:srgbClr val="000000"/>
                </a:solidFill>
                <a:effectLst/>
                <a:latin typeface="Times New Roman"/>
                <a:ea typeface="Times New Roman"/>
              </a:rPr>
              <a:t>2. Donate minority non-voting interest to Charitable Trust.</a:t>
            </a:r>
            <a:endParaRPr lang="en-US" sz="1000" dirty="0">
              <a:effectLst/>
              <a:latin typeface="Times New Roman"/>
              <a:ea typeface="Times New Roman"/>
            </a:endParaRPr>
          </a:p>
        </p:txBody>
      </p:sp>
      <p:cxnSp>
        <p:nvCxnSpPr>
          <p:cNvPr id="9" name="Straight Arrow Connector 8"/>
          <p:cNvCxnSpPr/>
          <p:nvPr/>
        </p:nvCxnSpPr>
        <p:spPr>
          <a:xfrm>
            <a:off x="1828681" y="2221193"/>
            <a:ext cx="1367549" cy="0"/>
          </a:xfrm>
          <a:prstGeom prst="straightConnector1">
            <a:avLst/>
          </a:prstGeom>
          <a:noFill/>
          <a:ln w="19050" cap="flat" cmpd="sng" algn="ctr">
            <a:solidFill>
              <a:srgbClr val="4F81BD">
                <a:shade val="95000"/>
                <a:satMod val="105000"/>
              </a:srgbClr>
            </a:solidFill>
            <a:prstDash val="solid"/>
            <a:tailEnd type="arrow"/>
          </a:ln>
          <a:effectLst/>
        </p:spPr>
      </p:cxnSp>
      <p:cxnSp>
        <p:nvCxnSpPr>
          <p:cNvPr id="10" name="Straight Arrow Connector 9"/>
          <p:cNvCxnSpPr/>
          <p:nvPr/>
        </p:nvCxnSpPr>
        <p:spPr>
          <a:xfrm flipH="1">
            <a:off x="1828681" y="3000837"/>
            <a:ext cx="1367549" cy="0"/>
          </a:xfrm>
          <a:prstGeom prst="straightConnector1">
            <a:avLst/>
          </a:prstGeom>
          <a:noFill/>
          <a:ln w="19050" cap="flat" cmpd="sng" algn="ctr">
            <a:solidFill>
              <a:srgbClr val="4F81BD">
                <a:shade val="95000"/>
                <a:satMod val="105000"/>
              </a:srgbClr>
            </a:solidFill>
            <a:prstDash val="solid"/>
            <a:tailEnd type="arrow"/>
          </a:ln>
          <a:effectLst/>
        </p:spPr>
      </p:cxnSp>
      <p:sp>
        <p:nvSpPr>
          <p:cNvPr id="11" name="TextBox 11"/>
          <p:cNvSpPr txBox="1"/>
          <p:nvPr/>
        </p:nvSpPr>
        <p:spPr>
          <a:xfrm>
            <a:off x="1819312" y="2362120"/>
            <a:ext cx="1490448" cy="577932"/>
          </a:xfrm>
          <a:prstGeom prst="rect">
            <a:avLst/>
          </a:prstGeom>
          <a:noFill/>
        </p:spPr>
        <p:txBody>
          <a:bodyPr wrap="square" rtlCol="0" anchor="ctr" anchorCtr="0">
            <a:noAutofit/>
          </a:bodyPr>
          <a:lstStyle/>
          <a:p>
            <a:pPr marL="0" marR="0">
              <a:spcBef>
                <a:spcPts val="0"/>
              </a:spcBef>
              <a:spcAft>
                <a:spcPts val="0"/>
              </a:spcAft>
            </a:pPr>
            <a:r>
              <a:rPr lang="en-US" sz="1000" kern="1200" dirty="0">
                <a:solidFill>
                  <a:srgbClr val="000000"/>
                </a:solidFill>
                <a:effectLst/>
                <a:latin typeface="Times New Roman"/>
                <a:ea typeface="Times New Roman"/>
              </a:rPr>
              <a:t>3. Receive income tax deduction based on appraised fair market value</a:t>
            </a:r>
            <a:endParaRPr lang="en-US" sz="1000" dirty="0">
              <a:effectLst/>
              <a:latin typeface="Times New Roman"/>
              <a:ea typeface="Times New Roman"/>
            </a:endParaRPr>
          </a:p>
        </p:txBody>
      </p:sp>
      <p:sp>
        <p:nvSpPr>
          <p:cNvPr id="13" name="TextBox 16"/>
          <p:cNvSpPr txBox="1"/>
          <p:nvPr/>
        </p:nvSpPr>
        <p:spPr>
          <a:xfrm>
            <a:off x="7010400" y="3428049"/>
            <a:ext cx="1070693" cy="882519"/>
          </a:xfrm>
          <a:prstGeom prst="rect">
            <a:avLst/>
          </a:prstGeom>
          <a:solidFill>
            <a:schemeClr val="bg1"/>
          </a:solidFill>
        </p:spPr>
        <p:txBody>
          <a:bodyPr wrap="square" rtlCol="0" anchor="ctr" anchorCtr="0">
            <a:noAutofit/>
          </a:bodyPr>
          <a:lstStyle/>
          <a:p>
            <a:pPr marL="0" marR="0">
              <a:spcBef>
                <a:spcPts val="0"/>
              </a:spcBef>
              <a:spcAft>
                <a:spcPts val="0"/>
              </a:spcAft>
            </a:pPr>
            <a:r>
              <a:rPr lang="en-US" sz="1000" kern="1200" dirty="0">
                <a:solidFill>
                  <a:srgbClr val="000000"/>
                </a:solidFill>
                <a:effectLst/>
                <a:latin typeface="Times New Roman"/>
                <a:ea typeface="Times New Roman"/>
              </a:rPr>
              <a:t>5. Recommend grants from giving fund to your </a:t>
            </a:r>
            <a:r>
              <a:rPr lang="en-US" sz="1000" kern="1200" dirty="0" smtClean="0">
                <a:solidFill>
                  <a:srgbClr val="000000"/>
                </a:solidFill>
                <a:effectLst/>
                <a:latin typeface="Times New Roman"/>
                <a:ea typeface="Times New Roman"/>
              </a:rPr>
              <a:t>favorite charities</a:t>
            </a:r>
            <a:endParaRPr lang="en-US" sz="1000" dirty="0">
              <a:effectLst/>
              <a:latin typeface="Times New Roman"/>
              <a:ea typeface="Times New Roman"/>
            </a:endParaRPr>
          </a:p>
        </p:txBody>
      </p:sp>
      <p:cxnSp>
        <p:nvCxnSpPr>
          <p:cNvPr id="14" name="Straight Arrow Connector 13"/>
          <p:cNvCxnSpPr/>
          <p:nvPr/>
        </p:nvCxnSpPr>
        <p:spPr>
          <a:xfrm>
            <a:off x="4584942" y="2440247"/>
            <a:ext cx="1447741" cy="0"/>
          </a:xfrm>
          <a:prstGeom prst="straightConnector1">
            <a:avLst/>
          </a:prstGeom>
          <a:noFill/>
          <a:ln w="19050" cap="flat" cmpd="sng" algn="ctr">
            <a:solidFill>
              <a:schemeClr val="accent6">
                <a:lumMod val="50000"/>
              </a:schemeClr>
            </a:solidFill>
            <a:prstDash val="solid"/>
            <a:tailEnd type="arrow"/>
          </a:ln>
          <a:effectLst/>
        </p:spPr>
      </p:cxnSp>
      <p:sp>
        <p:nvSpPr>
          <p:cNvPr id="15" name="Diamond 15"/>
          <p:cNvSpPr>
            <a:spLocks noChangeArrowheads="1"/>
          </p:cNvSpPr>
          <p:nvPr/>
        </p:nvSpPr>
        <p:spPr bwMode="auto">
          <a:xfrm>
            <a:off x="6046968" y="1676810"/>
            <a:ext cx="1685925" cy="1562100"/>
          </a:xfrm>
          <a:prstGeom prst="diamond">
            <a:avLst/>
          </a:prstGeom>
          <a:solidFill>
            <a:srgbClr val="FFFFFF"/>
          </a:solidFill>
          <a:ln w="25400">
            <a:solidFill>
              <a:srgbClr val="385D8A"/>
            </a:solidFill>
            <a:miter lim="800000"/>
            <a:headEnd/>
            <a:tailEnd/>
          </a:ln>
          <a:effectLst>
            <a:outerShdw dist="38100" dir="2700000" algn="tl" rotWithShape="0">
              <a:srgbClr val="000000">
                <a:alpha val="39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Family Giving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Fund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(DAF)</a:t>
            </a:r>
            <a:endParaRPr kumimoji="0" lang="en-US" altLang="en-US" sz="1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6" name="TextBox 16"/>
          <p:cNvSpPr txBox="1">
            <a:spLocks noChangeArrowheads="1"/>
          </p:cNvSpPr>
          <p:nvPr/>
        </p:nvSpPr>
        <p:spPr bwMode="auto">
          <a:xfrm>
            <a:off x="4599164" y="1452304"/>
            <a:ext cx="14478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Net income from minority interest’s pro-rata share of dividends and profits flow to family giving fund.</a:t>
            </a:r>
            <a:endParaRPr kumimoji="0" lang="en-US" altLang="en-US" sz="1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21" name="Picture 5" descr="https://encrypted-tbn0.gstatic.com/images?q=tbn:ANd9GcQDmWsLMrVXqVzJrJ2iBxADiPnzdIwICjvhuMnI64GehEOORK_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4554" y="3616200"/>
            <a:ext cx="1044827" cy="681409"/>
          </a:xfrm>
          <a:prstGeom prst="rect">
            <a:avLst/>
          </a:prstGeom>
          <a:noFill/>
          <a:ln>
            <a:solidFill>
              <a:schemeClr val="bg2">
                <a:lumMod val="50000"/>
              </a:schemeClr>
            </a:solidFill>
          </a:ln>
          <a:effectLst>
            <a:outerShdw blurRad="50800" dist="1143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7128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630588788"/>
              </p:ext>
            </p:extLst>
          </p:nvPr>
        </p:nvGraphicFramePr>
        <p:xfrm>
          <a:off x="914405" y="1657352"/>
          <a:ext cx="7238999" cy="2472409"/>
        </p:xfrm>
        <a:graphic>
          <a:graphicData uri="http://schemas.openxmlformats.org/drawingml/2006/table">
            <a:tbl>
              <a:tblPr firstRow="1" firstCol="1" bandRow="1">
                <a:tableStyleId>{5C22544A-7EE6-4342-B048-85BDC9FD1C3A}</a:tableStyleId>
              </a:tblPr>
              <a:tblGrid>
                <a:gridCol w="2436891"/>
                <a:gridCol w="1433465"/>
                <a:gridCol w="1576812"/>
                <a:gridCol w="1791831"/>
              </a:tblGrid>
              <a:tr h="603838">
                <a:tc>
                  <a:txBody>
                    <a:bodyPr/>
                    <a:lstStyle/>
                    <a:p>
                      <a:pPr marL="0" marR="0">
                        <a:lnSpc>
                          <a:spcPct val="105000"/>
                        </a:lnSpc>
                        <a:spcBef>
                          <a:spcPts val="0"/>
                        </a:spcBef>
                        <a:spcAft>
                          <a:spcPts val="0"/>
                        </a:spcAft>
                      </a:pPr>
                      <a:r>
                        <a:rPr lang="en-US" sz="1300" dirty="0">
                          <a:effectLst/>
                        </a:rPr>
                        <a:t> </a:t>
                      </a:r>
                      <a:endParaRPr lang="en-US" sz="1300" dirty="0">
                        <a:effectLst/>
                        <a:latin typeface="Calibri"/>
                        <a:ea typeface="Calibri"/>
                        <a:cs typeface="Times New Roman"/>
                      </a:endParaRPr>
                    </a:p>
                  </a:txBody>
                  <a:tcPr marL="68580" marR="68580" marT="0" marB="0"/>
                </a:tc>
                <a:tc>
                  <a:txBody>
                    <a:bodyPr/>
                    <a:lstStyle/>
                    <a:p>
                      <a:pPr marL="0" marR="0" algn="ctr">
                        <a:lnSpc>
                          <a:spcPct val="105000"/>
                        </a:lnSpc>
                        <a:spcBef>
                          <a:spcPts val="0"/>
                        </a:spcBef>
                        <a:spcAft>
                          <a:spcPts val="0"/>
                        </a:spcAft>
                      </a:pPr>
                      <a:r>
                        <a:rPr lang="en-US" sz="1300" dirty="0">
                          <a:effectLst/>
                        </a:rPr>
                        <a:t>Before Charitable Trust Plan</a:t>
                      </a:r>
                      <a:endParaRPr lang="en-US" sz="1300" dirty="0">
                        <a:effectLst/>
                        <a:latin typeface="Calibri"/>
                        <a:ea typeface="Calibri"/>
                        <a:cs typeface="Times New Roman"/>
                      </a:endParaRPr>
                    </a:p>
                  </a:txBody>
                  <a:tcPr marL="68580" marR="68580" marT="0" marB="0" anchor="ctr"/>
                </a:tc>
                <a:tc>
                  <a:txBody>
                    <a:bodyPr/>
                    <a:lstStyle/>
                    <a:p>
                      <a:pPr marL="0" marR="0" algn="ctr">
                        <a:lnSpc>
                          <a:spcPct val="105000"/>
                        </a:lnSpc>
                        <a:spcBef>
                          <a:spcPts val="0"/>
                        </a:spcBef>
                        <a:spcAft>
                          <a:spcPts val="0"/>
                        </a:spcAft>
                      </a:pPr>
                      <a:r>
                        <a:rPr lang="en-US" sz="1300" dirty="0">
                          <a:effectLst/>
                        </a:rPr>
                        <a:t>After Charitable Trust Plan</a:t>
                      </a:r>
                      <a:endParaRPr lang="en-US" sz="1300" dirty="0">
                        <a:effectLst/>
                        <a:latin typeface="Calibri"/>
                        <a:ea typeface="Calibri"/>
                        <a:cs typeface="Times New Roman"/>
                      </a:endParaRPr>
                    </a:p>
                  </a:txBody>
                  <a:tcPr marL="68580" marR="68580" marT="0" marB="0" anchor="ctr"/>
                </a:tc>
                <a:tc>
                  <a:txBody>
                    <a:bodyPr/>
                    <a:lstStyle/>
                    <a:p>
                      <a:pPr marL="0" marR="0" algn="ctr">
                        <a:lnSpc>
                          <a:spcPct val="105000"/>
                        </a:lnSpc>
                        <a:spcBef>
                          <a:spcPts val="0"/>
                        </a:spcBef>
                        <a:spcAft>
                          <a:spcPts val="0"/>
                        </a:spcAft>
                      </a:pPr>
                      <a:r>
                        <a:rPr lang="en-US" sz="1300" dirty="0">
                          <a:effectLst/>
                        </a:rPr>
                        <a:t>Change</a:t>
                      </a:r>
                      <a:endParaRPr lang="en-US" sz="1300" dirty="0">
                        <a:effectLst/>
                        <a:latin typeface="Calibri"/>
                        <a:ea typeface="Calibri"/>
                        <a:cs typeface="Times New Roman"/>
                      </a:endParaRPr>
                    </a:p>
                  </a:txBody>
                  <a:tcPr marL="68580" marR="68580" marT="0" marB="0" anchor="ctr"/>
                </a:tc>
              </a:tr>
              <a:tr h="363940">
                <a:tc>
                  <a:txBody>
                    <a:bodyPr/>
                    <a:lstStyle/>
                    <a:p>
                      <a:pPr marL="0" marR="0" algn="ctr">
                        <a:lnSpc>
                          <a:spcPct val="105000"/>
                        </a:lnSpc>
                        <a:spcBef>
                          <a:spcPts val="0"/>
                        </a:spcBef>
                        <a:spcAft>
                          <a:spcPts val="0"/>
                        </a:spcAft>
                      </a:pPr>
                      <a:r>
                        <a:rPr lang="en-US" sz="1300" dirty="0">
                          <a:effectLst/>
                        </a:rPr>
                        <a:t>Giving</a:t>
                      </a:r>
                      <a:endParaRPr lang="en-US" sz="1300" dirty="0">
                        <a:effectLst/>
                        <a:latin typeface="Calibri"/>
                        <a:ea typeface="Calibri"/>
                        <a:cs typeface="Times New Roman"/>
                      </a:endParaRPr>
                    </a:p>
                  </a:txBody>
                  <a:tcPr marL="68580" marR="68580" marT="0" marB="0" anchor="ctr"/>
                </a:tc>
                <a:tc>
                  <a:txBody>
                    <a:bodyPr/>
                    <a:lstStyle/>
                    <a:p>
                      <a:pPr marL="0" marR="0" algn="ctr">
                        <a:lnSpc>
                          <a:spcPct val="105000"/>
                        </a:lnSpc>
                        <a:spcBef>
                          <a:spcPts val="0"/>
                        </a:spcBef>
                        <a:spcAft>
                          <a:spcPts val="0"/>
                        </a:spcAft>
                      </a:pPr>
                      <a:r>
                        <a:rPr lang="en-US" sz="1300" dirty="0">
                          <a:effectLst/>
                        </a:rPr>
                        <a:t>$    100,000</a:t>
                      </a:r>
                      <a:endParaRPr lang="en-US" sz="1300" dirty="0">
                        <a:effectLst/>
                        <a:latin typeface="Calibri"/>
                        <a:ea typeface="Calibri"/>
                        <a:cs typeface="Times New Roman"/>
                      </a:endParaRPr>
                    </a:p>
                  </a:txBody>
                  <a:tcPr marL="68580" marR="68580" marT="0" marB="0" anchor="ctr"/>
                </a:tc>
                <a:tc>
                  <a:txBody>
                    <a:bodyPr/>
                    <a:lstStyle/>
                    <a:p>
                      <a:pPr marL="0" marR="0" algn="ctr">
                        <a:lnSpc>
                          <a:spcPct val="105000"/>
                        </a:lnSpc>
                        <a:spcBef>
                          <a:spcPts val="0"/>
                        </a:spcBef>
                        <a:spcAft>
                          <a:spcPts val="0"/>
                        </a:spcAft>
                      </a:pPr>
                      <a:r>
                        <a:rPr lang="en-US" sz="1300" dirty="0">
                          <a:effectLst/>
                        </a:rPr>
                        <a:t>$   400,000</a:t>
                      </a:r>
                      <a:endParaRPr lang="en-US" sz="1300" dirty="0">
                        <a:effectLst/>
                        <a:latin typeface="Calibri"/>
                        <a:ea typeface="Calibri"/>
                        <a:cs typeface="Times New Roman"/>
                      </a:endParaRPr>
                    </a:p>
                  </a:txBody>
                  <a:tcPr marL="68580" marR="68580" marT="0" marB="0" anchor="ctr"/>
                </a:tc>
                <a:tc>
                  <a:txBody>
                    <a:bodyPr/>
                    <a:lstStyle/>
                    <a:p>
                      <a:pPr marL="0" marR="0" algn="ctr">
                        <a:lnSpc>
                          <a:spcPct val="105000"/>
                        </a:lnSpc>
                        <a:spcBef>
                          <a:spcPts val="0"/>
                        </a:spcBef>
                        <a:spcAft>
                          <a:spcPts val="0"/>
                        </a:spcAft>
                      </a:pPr>
                      <a:r>
                        <a:rPr lang="en-US" sz="1300" dirty="0">
                          <a:effectLst/>
                        </a:rPr>
                        <a:t>+ $300,000</a:t>
                      </a:r>
                      <a:endParaRPr lang="en-US" sz="1300" dirty="0">
                        <a:effectLst/>
                        <a:latin typeface="Calibri"/>
                        <a:ea typeface="Calibri"/>
                        <a:cs typeface="Times New Roman"/>
                      </a:endParaRPr>
                    </a:p>
                  </a:txBody>
                  <a:tcPr marL="68580" marR="68580" marT="0" marB="0" anchor="ctr"/>
                </a:tc>
              </a:tr>
              <a:tr h="354581">
                <a:tc>
                  <a:txBody>
                    <a:bodyPr/>
                    <a:lstStyle/>
                    <a:p>
                      <a:pPr marL="0" marR="0" algn="ctr">
                        <a:lnSpc>
                          <a:spcPct val="105000"/>
                        </a:lnSpc>
                        <a:spcBef>
                          <a:spcPts val="0"/>
                        </a:spcBef>
                        <a:spcAft>
                          <a:spcPts val="0"/>
                        </a:spcAft>
                      </a:pPr>
                      <a:r>
                        <a:rPr lang="en-US" sz="1300" dirty="0">
                          <a:effectLst/>
                        </a:rPr>
                        <a:t>Taxes</a:t>
                      </a:r>
                      <a:endParaRPr lang="en-US" sz="1300" dirty="0">
                        <a:effectLst/>
                        <a:latin typeface="Calibri"/>
                        <a:ea typeface="Calibri"/>
                        <a:cs typeface="Times New Roman"/>
                      </a:endParaRPr>
                    </a:p>
                  </a:txBody>
                  <a:tcPr marL="68580" marR="68580" marT="0" marB="0" anchor="ctr"/>
                </a:tc>
                <a:tc>
                  <a:txBody>
                    <a:bodyPr/>
                    <a:lstStyle/>
                    <a:p>
                      <a:pPr marL="0" marR="0" algn="ctr">
                        <a:lnSpc>
                          <a:spcPct val="105000"/>
                        </a:lnSpc>
                        <a:spcBef>
                          <a:spcPts val="0"/>
                        </a:spcBef>
                        <a:spcAft>
                          <a:spcPts val="0"/>
                        </a:spcAft>
                      </a:pPr>
                      <a:r>
                        <a:rPr lang="en-US" sz="1300" dirty="0">
                          <a:effectLst/>
                        </a:rPr>
                        <a:t>$    360,000</a:t>
                      </a:r>
                      <a:endParaRPr lang="en-US" sz="1300" dirty="0">
                        <a:effectLst/>
                        <a:latin typeface="Calibri"/>
                        <a:ea typeface="Calibri"/>
                        <a:cs typeface="Times New Roman"/>
                      </a:endParaRPr>
                    </a:p>
                  </a:txBody>
                  <a:tcPr marL="68580" marR="68580" marT="0" marB="0" anchor="ctr"/>
                </a:tc>
                <a:tc>
                  <a:txBody>
                    <a:bodyPr/>
                    <a:lstStyle/>
                    <a:p>
                      <a:pPr marL="0" marR="0" algn="ctr">
                        <a:lnSpc>
                          <a:spcPct val="105000"/>
                        </a:lnSpc>
                        <a:spcBef>
                          <a:spcPts val="0"/>
                        </a:spcBef>
                        <a:spcAft>
                          <a:spcPts val="0"/>
                        </a:spcAft>
                      </a:pPr>
                      <a:r>
                        <a:rPr lang="en-US" sz="1300" dirty="0">
                          <a:effectLst/>
                        </a:rPr>
                        <a:t>$   240,000</a:t>
                      </a:r>
                      <a:endParaRPr lang="en-US" sz="1300" dirty="0">
                        <a:effectLst/>
                        <a:latin typeface="Calibri"/>
                        <a:ea typeface="Calibri"/>
                        <a:cs typeface="Times New Roman"/>
                      </a:endParaRPr>
                    </a:p>
                  </a:txBody>
                  <a:tcPr marL="68580" marR="68580" marT="0" marB="0" anchor="ctr"/>
                </a:tc>
                <a:tc>
                  <a:txBody>
                    <a:bodyPr/>
                    <a:lstStyle/>
                    <a:p>
                      <a:pPr marL="0" marR="0" algn="ctr">
                        <a:lnSpc>
                          <a:spcPct val="105000"/>
                        </a:lnSpc>
                        <a:spcBef>
                          <a:spcPts val="0"/>
                        </a:spcBef>
                        <a:spcAft>
                          <a:spcPts val="0"/>
                        </a:spcAft>
                      </a:pPr>
                      <a:r>
                        <a:rPr lang="en-US" sz="1300" dirty="0">
                          <a:effectLst/>
                        </a:rPr>
                        <a:t>- $120,000</a:t>
                      </a:r>
                      <a:endParaRPr lang="en-US" sz="1300" dirty="0">
                        <a:effectLst/>
                        <a:latin typeface="Calibri"/>
                        <a:ea typeface="Calibri"/>
                        <a:cs typeface="Times New Roman"/>
                      </a:endParaRPr>
                    </a:p>
                  </a:txBody>
                  <a:tcPr marL="68580" marR="68580" marT="0" marB="0" anchor="ctr"/>
                </a:tc>
              </a:tr>
              <a:tr h="363940">
                <a:tc>
                  <a:txBody>
                    <a:bodyPr/>
                    <a:lstStyle/>
                    <a:p>
                      <a:pPr marL="0" marR="0" algn="ctr">
                        <a:lnSpc>
                          <a:spcPct val="105000"/>
                        </a:lnSpc>
                        <a:spcBef>
                          <a:spcPts val="0"/>
                        </a:spcBef>
                        <a:spcAft>
                          <a:spcPts val="0"/>
                        </a:spcAft>
                      </a:pPr>
                      <a:r>
                        <a:rPr lang="en-US" sz="1300" dirty="0">
                          <a:effectLst/>
                        </a:rPr>
                        <a:t>Living expenses</a:t>
                      </a:r>
                      <a:endParaRPr lang="en-US" sz="1300" dirty="0">
                        <a:effectLst/>
                        <a:latin typeface="Calibri"/>
                        <a:ea typeface="Calibri"/>
                        <a:cs typeface="Times New Roman"/>
                      </a:endParaRPr>
                    </a:p>
                  </a:txBody>
                  <a:tcPr marL="68580" marR="68580" marT="0" marB="0" anchor="ctr"/>
                </a:tc>
                <a:tc>
                  <a:txBody>
                    <a:bodyPr/>
                    <a:lstStyle/>
                    <a:p>
                      <a:pPr marL="0" marR="0" algn="ctr">
                        <a:lnSpc>
                          <a:spcPct val="105000"/>
                        </a:lnSpc>
                        <a:spcBef>
                          <a:spcPts val="0"/>
                        </a:spcBef>
                        <a:spcAft>
                          <a:spcPts val="0"/>
                        </a:spcAft>
                      </a:pPr>
                      <a:r>
                        <a:rPr lang="en-US" sz="1300" dirty="0">
                          <a:effectLst/>
                        </a:rPr>
                        <a:t>$    240,000</a:t>
                      </a:r>
                      <a:endParaRPr lang="en-US" sz="1300" dirty="0">
                        <a:effectLst/>
                        <a:latin typeface="Calibri"/>
                        <a:ea typeface="Calibri"/>
                        <a:cs typeface="Times New Roman"/>
                      </a:endParaRPr>
                    </a:p>
                  </a:txBody>
                  <a:tcPr marL="68580" marR="68580" marT="0" marB="0" anchor="ctr"/>
                </a:tc>
                <a:tc>
                  <a:txBody>
                    <a:bodyPr/>
                    <a:lstStyle/>
                    <a:p>
                      <a:pPr marL="0" marR="0" algn="ctr">
                        <a:lnSpc>
                          <a:spcPct val="105000"/>
                        </a:lnSpc>
                        <a:spcBef>
                          <a:spcPts val="0"/>
                        </a:spcBef>
                        <a:spcAft>
                          <a:spcPts val="0"/>
                        </a:spcAft>
                      </a:pPr>
                      <a:r>
                        <a:rPr lang="en-US" sz="1300" dirty="0">
                          <a:effectLst/>
                        </a:rPr>
                        <a:t>$   240,000</a:t>
                      </a:r>
                      <a:endParaRPr lang="en-US" sz="1300" dirty="0">
                        <a:effectLst/>
                        <a:latin typeface="Calibri"/>
                        <a:ea typeface="Calibri"/>
                        <a:cs typeface="Times New Roman"/>
                      </a:endParaRPr>
                    </a:p>
                  </a:txBody>
                  <a:tcPr marL="68580" marR="68580" marT="0" marB="0" anchor="ctr"/>
                </a:tc>
                <a:tc>
                  <a:txBody>
                    <a:bodyPr/>
                    <a:lstStyle/>
                    <a:p>
                      <a:pPr marL="0" marR="0" algn="ctr">
                        <a:lnSpc>
                          <a:spcPct val="105000"/>
                        </a:lnSpc>
                        <a:spcBef>
                          <a:spcPts val="0"/>
                        </a:spcBef>
                        <a:spcAft>
                          <a:spcPts val="0"/>
                        </a:spcAft>
                      </a:pPr>
                      <a:r>
                        <a:rPr lang="en-US" sz="1300" dirty="0">
                          <a:effectLst/>
                        </a:rPr>
                        <a:t>No change</a:t>
                      </a:r>
                      <a:endParaRPr lang="en-US" sz="1300" dirty="0">
                        <a:effectLst/>
                        <a:latin typeface="Calibri"/>
                        <a:ea typeface="Calibri"/>
                        <a:cs typeface="Times New Roman"/>
                      </a:endParaRPr>
                    </a:p>
                  </a:txBody>
                  <a:tcPr marL="68580" marR="68580" marT="0" marB="0" anchor="ctr"/>
                </a:tc>
              </a:tr>
              <a:tr h="786110">
                <a:tc>
                  <a:txBody>
                    <a:bodyPr/>
                    <a:lstStyle/>
                    <a:p>
                      <a:pPr marL="0" marR="0" algn="ctr">
                        <a:lnSpc>
                          <a:spcPct val="105000"/>
                        </a:lnSpc>
                        <a:spcBef>
                          <a:spcPts val="0"/>
                        </a:spcBef>
                        <a:spcAft>
                          <a:spcPts val="0"/>
                        </a:spcAft>
                      </a:pPr>
                      <a:r>
                        <a:rPr lang="en-US" sz="1300" dirty="0">
                          <a:effectLst/>
                        </a:rPr>
                        <a:t>Net Extra Cash for reinvesting in business, investments, gifting, etc.</a:t>
                      </a:r>
                      <a:endParaRPr lang="en-US" sz="1300" dirty="0">
                        <a:effectLst/>
                        <a:latin typeface="Calibri"/>
                        <a:ea typeface="Calibri"/>
                        <a:cs typeface="Times New Roman"/>
                      </a:endParaRPr>
                    </a:p>
                  </a:txBody>
                  <a:tcPr marL="68580" marR="68580" marT="0" marB="0" anchor="ctr"/>
                </a:tc>
                <a:tc>
                  <a:txBody>
                    <a:bodyPr/>
                    <a:lstStyle/>
                    <a:p>
                      <a:pPr marL="0" marR="0" algn="ctr">
                        <a:lnSpc>
                          <a:spcPct val="105000"/>
                        </a:lnSpc>
                        <a:spcBef>
                          <a:spcPts val="0"/>
                        </a:spcBef>
                        <a:spcAft>
                          <a:spcPts val="0"/>
                        </a:spcAft>
                      </a:pPr>
                      <a:r>
                        <a:rPr lang="en-US" sz="1300" dirty="0">
                          <a:effectLst/>
                        </a:rPr>
                        <a:t>$    400,000</a:t>
                      </a:r>
                      <a:endParaRPr lang="en-US" sz="1300" dirty="0">
                        <a:effectLst/>
                        <a:latin typeface="Calibri"/>
                        <a:ea typeface="Calibri"/>
                        <a:cs typeface="Times New Roman"/>
                      </a:endParaRPr>
                    </a:p>
                  </a:txBody>
                  <a:tcPr marL="68580" marR="68580" marT="0" marB="0" anchor="ctr"/>
                </a:tc>
                <a:tc>
                  <a:txBody>
                    <a:bodyPr/>
                    <a:lstStyle/>
                    <a:p>
                      <a:pPr marL="0" marR="0" algn="ctr">
                        <a:lnSpc>
                          <a:spcPct val="105000"/>
                        </a:lnSpc>
                        <a:spcBef>
                          <a:spcPts val="0"/>
                        </a:spcBef>
                        <a:spcAft>
                          <a:spcPts val="0"/>
                        </a:spcAft>
                      </a:pPr>
                      <a:r>
                        <a:rPr lang="en-US" sz="1300" dirty="0">
                          <a:effectLst/>
                        </a:rPr>
                        <a:t>$   520,000</a:t>
                      </a:r>
                      <a:endParaRPr lang="en-US" sz="1300" dirty="0">
                        <a:effectLst/>
                        <a:latin typeface="Calibri"/>
                        <a:ea typeface="Calibri"/>
                        <a:cs typeface="Times New Roman"/>
                      </a:endParaRPr>
                    </a:p>
                  </a:txBody>
                  <a:tcPr marL="68580" marR="68580" marT="0" marB="0" anchor="ctr"/>
                </a:tc>
                <a:tc>
                  <a:txBody>
                    <a:bodyPr/>
                    <a:lstStyle/>
                    <a:p>
                      <a:pPr marL="0" marR="0" algn="ctr">
                        <a:lnSpc>
                          <a:spcPct val="105000"/>
                        </a:lnSpc>
                        <a:spcBef>
                          <a:spcPts val="0"/>
                        </a:spcBef>
                        <a:spcAft>
                          <a:spcPts val="0"/>
                        </a:spcAft>
                      </a:pPr>
                      <a:r>
                        <a:rPr lang="en-US" sz="1300" dirty="0">
                          <a:effectLst/>
                        </a:rPr>
                        <a:t>+ $120,000</a:t>
                      </a:r>
                      <a:endParaRPr lang="en-US" sz="1300" dirty="0">
                        <a:effectLst/>
                        <a:latin typeface="Calibri"/>
                        <a:ea typeface="Calibri"/>
                        <a:cs typeface="Times New Roman"/>
                      </a:endParaRPr>
                    </a:p>
                  </a:txBody>
                  <a:tcPr marL="68580" marR="68580" marT="0" marB="0" anchor="ctr"/>
                </a:tc>
              </a:tr>
            </a:tbl>
          </a:graphicData>
        </a:graphic>
      </p:graphicFrame>
      <p:sp>
        <p:nvSpPr>
          <p:cNvPr id="4" name="Rectangle 1"/>
          <p:cNvSpPr>
            <a:spLocks noChangeArrowheads="1"/>
          </p:cNvSpPr>
          <p:nvPr/>
        </p:nvSpPr>
        <p:spPr bwMode="auto">
          <a:xfrm>
            <a:off x="381000" y="285750"/>
            <a:ext cx="830580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Case Study: </a:t>
            </a:r>
            <a:endParaRPr lang="en-US" altLang="en-US" b="1"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J</a:t>
            </a:r>
            <a:r>
              <a:rPr kumimoji="0" lang="en-US" altLang="en-US" sz="1400" b="1" i="0" u="none" strike="noStrike" cap="none" normalizeH="0" baseline="0" dirty="0" smtClean="0">
                <a:ln>
                  <a:noFill/>
                </a:ln>
                <a:solidFill>
                  <a:schemeClr val="tx1"/>
                </a:solidFill>
                <a:effectLst/>
                <a:ea typeface="Calibri" pitchFamily="34" charset="0"/>
                <a:cs typeface="Times New Roman" pitchFamily="18" charset="0"/>
              </a:rPr>
              <a:t>ohn and Mary own a business (S-Corp) with a $10 million value.  Their adjusted gross income (AGI) is $1 million from which they give $100,000.  Observe the powerful impact they could have through their giving if they were to gift a 4% non-voting interest of business with an appraised value of $300,000 into a specially designed charitable trust.</a:t>
            </a:r>
            <a:endParaRPr kumimoji="0" lang="en-US" altLang="en-US" sz="1400" b="1"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val="28887173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09550"/>
            <a:ext cx="8534400" cy="4108817"/>
          </a:xfrm>
          <a:prstGeom prst="rect">
            <a:avLst/>
          </a:prstGeom>
          <a:noFill/>
        </p:spPr>
        <p:txBody>
          <a:bodyPr wrap="square">
            <a:spAutoFit/>
          </a:bodyPr>
          <a:lstStyle/>
          <a:p>
            <a:r>
              <a:rPr lang="en-US" b="1" dirty="0"/>
              <a:t>The benefits to a business owner utilizing this strategy include the following</a:t>
            </a:r>
            <a:r>
              <a:rPr lang="en-US" b="1" dirty="0" smtClean="0"/>
              <a:t>:</a:t>
            </a:r>
          </a:p>
          <a:p>
            <a:endParaRPr lang="en-US" dirty="0"/>
          </a:p>
          <a:p>
            <a:pPr marL="285750" lvl="0" indent="-285750">
              <a:buFont typeface="Wingdings" panose="05000000000000000000" pitchFamily="2" charset="2"/>
              <a:buChar char="§"/>
            </a:pPr>
            <a:r>
              <a:rPr lang="en-US" dirty="0"/>
              <a:t>Receive an immediate income tax deduction based upon the appraised value of </a:t>
            </a:r>
            <a:r>
              <a:rPr lang="en-US" dirty="0" smtClean="0"/>
              <a:t>the interest</a:t>
            </a:r>
            <a:endParaRPr lang="en-US" dirty="0"/>
          </a:p>
          <a:p>
            <a:pPr marL="285750" lvl="0" indent="-285750">
              <a:lnSpc>
                <a:spcPct val="125000"/>
              </a:lnSpc>
              <a:buFont typeface="Wingdings" panose="05000000000000000000" pitchFamily="2" charset="2"/>
              <a:buChar char="§"/>
            </a:pPr>
            <a:r>
              <a:rPr lang="en-US" dirty="0"/>
              <a:t>Reduce current income tax liability</a:t>
            </a:r>
          </a:p>
          <a:p>
            <a:pPr marL="285750" lvl="0" indent="-285750">
              <a:lnSpc>
                <a:spcPct val="125000"/>
              </a:lnSpc>
              <a:buFont typeface="Wingdings" panose="05000000000000000000" pitchFamily="2" charset="2"/>
              <a:buChar char="§"/>
            </a:pPr>
            <a:r>
              <a:rPr lang="en-US" dirty="0"/>
              <a:t>Increase cash flow immediately</a:t>
            </a:r>
          </a:p>
          <a:p>
            <a:pPr marL="285750" lvl="0" indent="-285750">
              <a:lnSpc>
                <a:spcPct val="125000"/>
              </a:lnSpc>
              <a:buFont typeface="Wingdings" panose="05000000000000000000" pitchFamily="2" charset="2"/>
              <a:buChar char="§"/>
            </a:pPr>
            <a:r>
              <a:rPr lang="en-US" dirty="0"/>
              <a:t>Maintain control over their business</a:t>
            </a:r>
          </a:p>
          <a:p>
            <a:pPr marL="285750" lvl="0" indent="-285750">
              <a:lnSpc>
                <a:spcPct val="125000"/>
              </a:lnSpc>
              <a:buFont typeface="Wingdings" panose="05000000000000000000" pitchFamily="2" charset="2"/>
              <a:buChar char="§"/>
            </a:pPr>
            <a:r>
              <a:rPr lang="en-US" dirty="0"/>
              <a:t>Net income is available for distribution and investment in </a:t>
            </a:r>
            <a:r>
              <a:rPr lang="en-US" dirty="0" smtClean="0"/>
              <a:t>charitable work </a:t>
            </a:r>
            <a:r>
              <a:rPr lang="en-US" dirty="0"/>
              <a:t>by directing grants to their </a:t>
            </a:r>
            <a:r>
              <a:rPr lang="en-US" dirty="0" smtClean="0"/>
              <a:t>favorite charities</a:t>
            </a:r>
            <a:endParaRPr lang="en-US" dirty="0"/>
          </a:p>
          <a:p>
            <a:pPr marL="285750" lvl="0" indent="-285750">
              <a:lnSpc>
                <a:spcPct val="125000"/>
              </a:lnSpc>
              <a:buFont typeface="Wingdings" panose="05000000000000000000" pitchFamily="2" charset="2"/>
              <a:buChar char="§"/>
            </a:pPr>
            <a:r>
              <a:rPr lang="en-US" dirty="0"/>
              <a:t>No effect on lifestyle needs</a:t>
            </a:r>
          </a:p>
          <a:p>
            <a:pPr marL="285750" lvl="0" indent="-285750">
              <a:lnSpc>
                <a:spcPct val="125000"/>
              </a:lnSpc>
              <a:buFont typeface="Wingdings" panose="05000000000000000000" pitchFamily="2" charset="2"/>
              <a:buChar char="§"/>
            </a:pPr>
            <a:r>
              <a:rPr lang="en-US" dirty="0"/>
              <a:t>Avoid capital gains on shares gifted and when business is sold</a:t>
            </a:r>
          </a:p>
          <a:p>
            <a:pPr marL="285750" lvl="0" indent="-285750">
              <a:lnSpc>
                <a:spcPct val="125000"/>
              </a:lnSpc>
              <a:buFont typeface="Wingdings" panose="05000000000000000000" pitchFamily="2" charset="2"/>
              <a:buChar char="§"/>
            </a:pPr>
            <a:r>
              <a:rPr lang="en-US" dirty="0"/>
              <a:t>Reduce future estate taxes</a:t>
            </a:r>
          </a:p>
        </p:txBody>
      </p:sp>
    </p:spTree>
    <p:extLst>
      <p:ext uri="{BB962C8B-B14F-4D97-AF65-F5344CB8AC3E}">
        <p14:creationId xmlns:p14="http://schemas.microsoft.com/office/powerpoint/2010/main" val="1211068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33350"/>
            <a:ext cx="8382000" cy="1107996"/>
          </a:xfrm>
          <a:prstGeom prst="rect">
            <a:avLst/>
          </a:prstGeom>
        </p:spPr>
        <p:txBody>
          <a:bodyPr wrap="square">
            <a:spAutoFit/>
          </a:bodyPr>
          <a:lstStyle/>
          <a:p>
            <a:pPr lvl="0"/>
            <a:r>
              <a:rPr lang="en-US" b="1" i="1" dirty="0" smtClean="0"/>
              <a:t>Case Study</a:t>
            </a:r>
          </a:p>
          <a:p>
            <a:pPr lvl="0"/>
            <a:r>
              <a:rPr lang="en-US" b="1" dirty="0" smtClean="0"/>
              <a:t>Charitable </a:t>
            </a:r>
            <a:r>
              <a:rPr lang="en-US" b="1" dirty="0"/>
              <a:t>Planning Prior to Sale of Business – </a:t>
            </a:r>
            <a:r>
              <a:rPr lang="en-US" b="1" dirty="0" smtClean="0"/>
              <a:t>Tax-Free </a:t>
            </a:r>
            <a:r>
              <a:rPr lang="en-US" b="1" dirty="0"/>
              <a:t>Sale</a:t>
            </a:r>
            <a:endParaRPr lang="en-US" dirty="0"/>
          </a:p>
          <a:p>
            <a:r>
              <a:rPr lang="en-US" sz="1200" b="1" dirty="0" smtClean="0"/>
              <a:t>Gifting </a:t>
            </a:r>
            <a:r>
              <a:rPr lang="en-US" sz="1200" b="1" dirty="0"/>
              <a:t>a portion of the shares of a business into a charitable trust or donor advised fund </a:t>
            </a:r>
            <a:r>
              <a:rPr lang="en-US" sz="1200" b="1" u="sng" dirty="0"/>
              <a:t>prior</a:t>
            </a:r>
            <a:r>
              <a:rPr lang="en-US" sz="1200" b="1" dirty="0"/>
              <a:t> to a binding agreement to sell </a:t>
            </a:r>
            <a:r>
              <a:rPr lang="en-US" sz="1200" b="1" dirty="0" smtClean="0"/>
              <a:t>the</a:t>
            </a:r>
          </a:p>
          <a:p>
            <a:r>
              <a:rPr lang="en-US" sz="1200" b="1" dirty="0" smtClean="0"/>
              <a:t>business </a:t>
            </a:r>
            <a:r>
              <a:rPr lang="en-US" sz="1200" b="1" dirty="0"/>
              <a:t>will allow the business owner to avoid the capital gains and transfer tax dollars into </a:t>
            </a:r>
            <a:r>
              <a:rPr lang="en-US" sz="1200" b="1" dirty="0" smtClean="0"/>
              <a:t>charitable </a:t>
            </a:r>
            <a:r>
              <a:rPr lang="en-US" sz="1200" b="1" dirty="0"/>
              <a:t>dollars</a:t>
            </a:r>
            <a:r>
              <a:rPr lang="en-US" b="1" dirty="0"/>
              <a:t>.</a:t>
            </a:r>
          </a:p>
        </p:txBody>
      </p:sp>
      <p:grpSp>
        <p:nvGrpSpPr>
          <p:cNvPr id="6" name="Group 5"/>
          <p:cNvGrpSpPr/>
          <p:nvPr/>
        </p:nvGrpSpPr>
        <p:grpSpPr>
          <a:xfrm>
            <a:off x="1338109" y="1682600"/>
            <a:ext cx="5045274" cy="2764155"/>
            <a:chOff x="1066683" y="1066797"/>
            <a:chExt cx="5131744" cy="3035227"/>
          </a:xfrm>
          <a:solidFill>
            <a:schemeClr val="bg1"/>
          </a:solidFill>
        </p:grpSpPr>
        <p:sp>
          <p:nvSpPr>
            <p:cNvPr id="10" name="TextBox 6"/>
            <p:cNvSpPr txBox="1"/>
            <p:nvPr/>
          </p:nvSpPr>
          <p:spPr>
            <a:xfrm>
              <a:off x="1975873" y="1142991"/>
              <a:ext cx="1605246" cy="539872"/>
            </a:xfrm>
            <a:prstGeom prst="rect">
              <a:avLst/>
            </a:prstGeom>
            <a:grpFill/>
          </p:spPr>
          <p:txBody>
            <a:bodyPr wrap="square" rtlCol="0">
              <a:noAutofit/>
            </a:bodyPr>
            <a:lstStyle/>
            <a:p>
              <a:pPr marL="0" marR="0">
                <a:spcBef>
                  <a:spcPts val="0"/>
                </a:spcBef>
                <a:spcAft>
                  <a:spcPts val="0"/>
                </a:spcAft>
              </a:pPr>
              <a:r>
                <a:rPr lang="en-US" sz="1000" kern="1200" dirty="0">
                  <a:solidFill>
                    <a:srgbClr val="000000"/>
                  </a:solidFill>
                  <a:effectLst/>
                  <a:latin typeface="Times New Roman"/>
                  <a:ea typeface="Times New Roman"/>
                </a:rPr>
                <a:t> 2. Donate portion of non-    </a:t>
              </a:r>
              <a:endParaRPr lang="en-US" sz="1200" dirty="0">
                <a:effectLst/>
                <a:latin typeface="Times New Roman"/>
                <a:ea typeface="Times New Roman"/>
              </a:endParaRPr>
            </a:p>
            <a:p>
              <a:pPr marL="0" marR="0">
                <a:spcBef>
                  <a:spcPts val="0"/>
                </a:spcBef>
                <a:spcAft>
                  <a:spcPts val="0"/>
                </a:spcAft>
              </a:pPr>
              <a:r>
                <a:rPr lang="en-US" sz="1000" kern="1200" dirty="0">
                  <a:solidFill>
                    <a:srgbClr val="000000"/>
                  </a:solidFill>
                  <a:effectLst/>
                  <a:latin typeface="Times New Roman"/>
                  <a:ea typeface="Times New Roman"/>
                </a:rPr>
                <a:t>     voting shares</a:t>
              </a:r>
              <a:endParaRPr lang="en-US" sz="1200" dirty="0">
                <a:effectLst/>
                <a:latin typeface="Times New Roman"/>
                <a:ea typeface="Times New Roman"/>
              </a:endParaRPr>
            </a:p>
          </p:txBody>
        </p:sp>
        <p:cxnSp>
          <p:nvCxnSpPr>
            <p:cNvPr id="7" name="Straight Arrow Connector 6"/>
            <p:cNvCxnSpPr/>
            <p:nvPr/>
          </p:nvCxnSpPr>
          <p:spPr>
            <a:xfrm>
              <a:off x="1828819" y="1606658"/>
              <a:ext cx="1747044" cy="0"/>
            </a:xfrm>
            <a:prstGeom prst="straightConnector1">
              <a:avLst/>
            </a:prstGeom>
            <a:grpFill/>
            <a:ln w="19050">
              <a:tailEnd type="arrow"/>
            </a:ln>
          </p:spPr>
          <p:style>
            <a:lnRef idx="1">
              <a:schemeClr val="accent1"/>
            </a:lnRef>
            <a:fillRef idx="0">
              <a:schemeClr val="accent1"/>
            </a:fillRef>
            <a:effectRef idx="0">
              <a:schemeClr val="accent1"/>
            </a:effectRef>
            <a:fontRef idx="minor">
              <a:schemeClr val="tx1"/>
            </a:fontRef>
          </p:style>
        </p:cxnSp>
        <p:pic>
          <p:nvPicPr>
            <p:cNvPr id="8" name="Picture 7" descr="C:\Documents and Settings\michael_occhipinti\Local Settings\Temporary Internet Files\Content.IE5\HUNSIYA9\MP900313922[1].jpg"/>
            <p:cNvPicPr>
              <a:picLocks noChangeAspect="1" noChangeArrowheads="1"/>
            </p:cNvPicPr>
            <p:nvPr/>
          </p:nvPicPr>
          <p:blipFill>
            <a:blip r:embed="rId2"/>
            <a:srcRect/>
            <a:stretch>
              <a:fillRect/>
            </a:stretch>
          </p:blipFill>
          <p:spPr bwMode="auto">
            <a:xfrm>
              <a:off x="1066699" y="1066797"/>
              <a:ext cx="914400" cy="1219162"/>
            </a:xfrm>
            <a:prstGeom prst="rect">
              <a:avLst/>
            </a:prstGeom>
            <a:grpFill/>
          </p:spPr>
        </p:pic>
        <p:sp>
          <p:nvSpPr>
            <p:cNvPr id="9" name="Rectangle 8"/>
            <p:cNvSpPr/>
            <p:nvPr/>
          </p:nvSpPr>
          <p:spPr>
            <a:xfrm>
              <a:off x="3604583" y="1156725"/>
              <a:ext cx="1371600" cy="1219199"/>
            </a:xfrm>
            <a:prstGeom prst="rect">
              <a:avLst/>
            </a:prstGeom>
            <a:grp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000" kern="1200" dirty="0">
                  <a:solidFill>
                    <a:srgbClr val="000000"/>
                  </a:solidFill>
                  <a:effectLst/>
                  <a:latin typeface="Times New Roman"/>
                  <a:ea typeface="Times New Roman"/>
                </a:rPr>
                <a:t>Donor Advised Fund</a:t>
              </a:r>
              <a:endParaRPr lang="en-US" sz="1200" dirty="0">
                <a:effectLst/>
                <a:latin typeface="Times New Roman"/>
                <a:ea typeface="Times New Roman"/>
              </a:endParaRPr>
            </a:p>
            <a:p>
              <a:pPr marL="0" marR="0" algn="ctr">
                <a:spcBef>
                  <a:spcPts val="0"/>
                </a:spcBef>
                <a:spcAft>
                  <a:spcPts val="0"/>
                </a:spcAft>
              </a:pPr>
              <a:r>
                <a:rPr lang="en-US" sz="1000" kern="1200" dirty="0">
                  <a:solidFill>
                    <a:srgbClr val="000000"/>
                  </a:solidFill>
                  <a:effectLst/>
                  <a:latin typeface="Times New Roman"/>
                  <a:ea typeface="Times New Roman"/>
                </a:rPr>
                <a:t>or </a:t>
              </a:r>
              <a:r>
                <a:rPr lang="en-US" sz="1000" kern="1200" dirty="0" smtClean="0">
                  <a:solidFill>
                    <a:srgbClr val="000000"/>
                  </a:solidFill>
                  <a:effectLst/>
                  <a:latin typeface="Times New Roman"/>
                  <a:ea typeface="Times New Roman"/>
                </a:rPr>
                <a:t>Special Charitable </a:t>
              </a:r>
              <a:r>
                <a:rPr lang="en-US" sz="1000" kern="1200" dirty="0">
                  <a:solidFill>
                    <a:srgbClr val="000000"/>
                  </a:solidFill>
                  <a:effectLst/>
                  <a:latin typeface="Times New Roman"/>
                  <a:ea typeface="Times New Roman"/>
                </a:rPr>
                <a:t>Trust</a:t>
              </a:r>
              <a:endParaRPr lang="en-US" sz="1200" dirty="0">
                <a:effectLst/>
                <a:latin typeface="Times New Roman"/>
                <a:ea typeface="Times New Roman"/>
              </a:endParaRPr>
            </a:p>
          </p:txBody>
        </p:sp>
        <p:cxnSp>
          <p:nvCxnSpPr>
            <p:cNvPr id="11" name="Straight Arrow Connector 10"/>
            <p:cNvCxnSpPr/>
            <p:nvPr/>
          </p:nvCxnSpPr>
          <p:spPr>
            <a:xfrm flipH="1">
              <a:off x="1975883" y="1917292"/>
              <a:ext cx="1600178" cy="0"/>
            </a:xfrm>
            <a:prstGeom prst="straightConnector1">
              <a:avLst/>
            </a:prstGeom>
            <a:grpFill/>
            <a:ln w="1905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981024" y="1981082"/>
              <a:ext cx="1398256" cy="457140"/>
            </a:xfrm>
            <a:prstGeom prst="rect">
              <a:avLst/>
            </a:prstGeom>
            <a:grpFill/>
          </p:spPr>
          <p:txBody>
            <a:bodyPr wrap="square" rtlCol="0">
              <a:noAutofit/>
            </a:bodyPr>
            <a:lstStyle/>
            <a:p>
              <a:pPr marL="0" marR="0">
                <a:spcBef>
                  <a:spcPts val="0"/>
                </a:spcBef>
                <a:spcAft>
                  <a:spcPts val="0"/>
                </a:spcAft>
              </a:pPr>
              <a:r>
                <a:rPr lang="en-US" sz="1000" kern="1200" dirty="0">
                  <a:solidFill>
                    <a:srgbClr val="000000"/>
                  </a:solidFill>
                  <a:effectLst/>
                  <a:latin typeface="Times New Roman"/>
                  <a:ea typeface="Times New Roman"/>
                </a:rPr>
                <a:t>3. Receive income tax</a:t>
              </a:r>
              <a:endParaRPr lang="en-US" sz="1200" dirty="0">
                <a:effectLst/>
                <a:latin typeface="Times New Roman"/>
                <a:ea typeface="Times New Roman"/>
              </a:endParaRPr>
            </a:p>
            <a:p>
              <a:pPr marL="0" marR="0">
                <a:spcBef>
                  <a:spcPts val="0"/>
                </a:spcBef>
                <a:spcAft>
                  <a:spcPts val="0"/>
                </a:spcAft>
              </a:pPr>
              <a:r>
                <a:rPr lang="en-US" sz="1000" kern="1200" dirty="0">
                  <a:solidFill>
                    <a:srgbClr val="000000"/>
                  </a:solidFill>
                  <a:effectLst/>
                  <a:latin typeface="Times New Roman"/>
                  <a:ea typeface="Times New Roman"/>
                </a:rPr>
                <a:t>    deduction</a:t>
              </a:r>
              <a:endParaRPr lang="en-US" sz="1200" dirty="0">
                <a:effectLst/>
                <a:latin typeface="Times New Roman"/>
                <a:ea typeface="Times New Roman"/>
              </a:endParaRPr>
            </a:p>
          </p:txBody>
        </p:sp>
        <p:sp>
          <p:nvSpPr>
            <p:cNvPr id="14" name="TextBox 16"/>
            <p:cNvSpPr txBox="1"/>
            <p:nvPr/>
          </p:nvSpPr>
          <p:spPr>
            <a:xfrm>
              <a:off x="5031297" y="2194663"/>
              <a:ext cx="1167130" cy="1012852"/>
            </a:xfrm>
            <a:prstGeom prst="rect">
              <a:avLst/>
            </a:prstGeom>
            <a:grpFill/>
          </p:spPr>
          <p:txBody>
            <a:bodyPr wrap="square" rtlCol="0">
              <a:noAutofit/>
            </a:bodyPr>
            <a:lstStyle/>
            <a:p>
              <a:pPr marL="0" marR="0">
                <a:lnSpc>
                  <a:spcPct val="115000"/>
                </a:lnSpc>
                <a:spcBef>
                  <a:spcPts val="0"/>
                </a:spcBef>
                <a:spcAft>
                  <a:spcPts val="0"/>
                </a:spcAft>
              </a:pPr>
              <a:r>
                <a:rPr lang="en-US" sz="1000" kern="1200" dirty="0">
                  <a:solidFill>
                    <a:srgbClr val="000000"/>
                  </a:solidFill>
                  <a:effectLst/>
                  <a:latin typeface="Times New Roman"/>
                  <a:ea typeface="Times New Roman"/>
                </a:rPr>
                <a:t>5. Donor makes </a:t>
              </a:r>
              <a:endParaRPr lang="en-US" sz="1000" dirty="0">
                <a:effectLst/>
                <a:latin typeface="Times New Roman"/>
                <a:ea typeface="Times New Roman"/>
              </a:endParaRPr>
            </a:p>
            <a:p>
              <a:pPr marL="0" marR="0">
                <a:lnSpc>
                  <a:spcPct val="115000"/>
                </a:lnSpc>
                <a:spcBef>
                  <a:spcPts val="0"/>
                </a:spcBef>
                <a:spcAft>
                  <a:spcPts val="0"/>
                </a:spcAft>
              </a:pPr>
              <a:r>
                <a:rPr lang="en-US" sz="1000" kern="1200" dirty="0">
                  <a:solidFill>
                    <a:srgbClr val="000000"/>
                  </a:solidFill>
                  <a:effectLst/>
                  <a:latin typeface="Times New Roman"/>
                  <a:ea typeface="Times New Roman"/>
                </a:rPr>
                <a:t>   grants from </a:t>
              </a:r>
              <a:r>
                <a:rPr lang="en-US" sz="1000" kern="1200" dirty="0" smtClean="0">
                  <a:solidFill>
                    <a:srgbClr val="000000"/>
                  </a:solidFill>
                  <a:effectLst/>
                  <a:latin typeface="Times New Roman"/>
                  <a:ea typeface="Times New Roman"/>
                </a:rPr>
                <a:t>  </a:t>
              </a:r>
            </a:p>
            <a:p>
              <a:pPr marL="0" marR="0">
                <a:lnSpc>
                  <a:spcPct val="115000"/>
                </a:lnSpc>
                <a:spcBef>
                  <a:spcPts val="0"/>
                </a:spcBef>
                <a:spcAft>
                  <a:spcPts val="0"/>
                </a:spcAft>
              </a:pPr>
              <a:r>
                <a:rPr lang="en-US" sz="1000" dirty="0">
                  <a:solidFill>
                    <a:srgbClr val="000000"/>
                  </a:solidFill>
                  <a:latin typeface="Times New Roman"/>
                  <a:ea typeface="Times New Roman"/>
                </a:rPr>
                <a:t> </a:t>
              </a:r>
              <a:r>
                <a:rPr lang="en-US" sz="1000" dirty="0" smtClean="0">
                  <a:solidFill>
                    <a:srgbClr val="000000"/>
                  </a:solidFill>
                  <a:latin typeface="Times New Roman"/>
                  <a:ea typeface="Times New Roman"/>
                </a:rPr>
                <a:t>  </a:t>
              </a:r>
              <a:r>
                <a:rPr lang="en-US" sz="1000" kern="1200" dirty="0" smtClean="0">
                  <a:solidFill>
                    <a:srgbClr val="000000"/>
                  </a:solidFill>
                  <a:effectLst/>
                  <a:latin typeface="Times New Roman"/>
                  <a:ea typeface="Times New Roman"/>
                </a:rPr>
                <a:t>giving fund </a:t>
              </a:r>
              <a:r>
                <a:rPr lang="en-US" sz="1000" kern="1200" dirty="0">
                  <a:solidFill>
                    <a:srgbClr val="000000"/>
                  </a:solidFill>
                  <a:effectLst/>
                  <a:latin typeface="Times New Roman"/>
                  <a:ea typeface="Times New Roman"/>
                </a:rPr>
                <a:t>to </a:t>
              </a:r>
              <a:r>
                <a:rPr lang="en-US" sz="1000" kern="1200" dirty="0" smtClean="0">
                  <a:solidFill>
                    <a:srgbClr val="000000"/>
                  </a:solidFill>
                  <a:effectLst/>
                  <a:latin typeface="Times New Roman"/>
                  <a:ea typeface="Times New Roman"/>
                </a:rPr>
                <a:t> </a:t>
              </a:r>
            </a:p>
            <a:p>
              <a:pPr marL="0" marR="0">
                <a:lnSpc>
                  <a:spcPct val="115000"/>
                </a:lnSpc>
                <a:spcBef>
                  <a:spcPts val="0"/>
                </a:spcBef>
                <a:spcAft>
                  <a:spcPts val="0"/>
                </a:spcAft>
              </a:pPr>
              <a:r>
                <a:rPr lang="en-US" sz="1000" dirty="0">
                  <a:solidFill>
                    <a:srgbClr val="000000"/>
                  </a:solidFill>
                  <a:latin typeface="Times New Roman"/>
                  <a:ea typeface="Times New Roman"/>
                </a:rPr>
                <a:t> </a:t>
              </a:r>
              <a:r>
                <a:rPr lang="en-US" sz="1000" dirty="0" smtClean="0">
                  <a:solidFill>
                    <a:srgbClr val="000000"/>
                  </a:solidFill>
                  <a:latin typeface="Times New Roman"/>
                  <a:ea typeface="Times New Roman"/>
                </a:rPr>
                <a:t>  </a:t>
              </a:r>
              <a:r>
                <a:rPr lang="en-US" sz="1000" kern="1200" dirty="0" smtClean="0">
                  <a:solidFill>
                    <a:srgbClr val="000000"/>
                  </a:solidFill>
                  <a:effectLst/>
                  <a:latin typeface="Times New Roman"/>
                  <a:ea typeface="Times New Roman"/>
                </a:rPr>
                <a:t>charities</a:t>
              </a:r>
              <a:r>
                <a:rPr lang="en-US" sz="900" kern="1200" dirty="0" smtClean="0">
                  <a:solidFill>
                    <a:srgbClr val="000000"/>
                  </a:solidFill>
                  <a:effectLst/>
                  <a:latin typeface="Times New Roman"/>
                  <a:ea typeface="Times New Roman"/>
                </a:rPr>
                <a:t>.</a:t>
              </a:r>
              <a:endParaRPr lang="en-US" sz="1200" dirty="0">
                <a:effectLst/>
                <a:latin typeface="Times New Roman"/>
                <a:ea typeface="Times New Roman"/>
              </a:endParaRPr>
            </a:p>
            <a:p>
              <a:pPr marL="0" marR="0">
                <a:lnSpc>
                  <a:spcPct val="115000"/>
                </a:lnSpc>
                <a:spcBef>
                  <a:spcPts val="0"/>
                </a:spcBef>
                <a:spcAft>
                  <a:spcPts val="0"/>
                </a:spcAft>
              </a:pPr>
              <a:r>
                <a:rPr lang="en-US" sz="1200" dirty="0">
                  <a:effectLst/>
                  <a:latin typeface="Times New Roman"/>
                  <a:ea typeface="Times New Roman"/>
                </a:rPr>
                <a:t> </a:t>
              </a:r>
            </a:p>
          </p:txBody>
        </p:sp>
        <p:cxnSp>
          <p:nvCxnSpPr>
            <p:cNvPr id="15" name="Straight Arrow Connector 14"/>
            <p:cNvCxnSpPr/>
            <p:nvPr/>
          </p:nvCxnSpPr>
          <p:spPr>
            <a:xfrm>
              <a:off x="4974090" y="1917283"/>
              <a:ext cx="1224207" cy="3"/>
            </a:xfrm>
            <a:prstGeom prst="straightConnector1">
              <a:avLst/>
            </a:prstGeom>
            <a:grpFill/>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6" name="Picture 15" descr="C:\Documents and Settings\michael_occhipinti\Local Settings\Temporary Internet Files\Content.IE5\DFAVJN29\MP900406569[1].jpg"/>
            <p:cNvPicPr>
              <a:picLocks noChangeAspect="1" noChangeArrowheads="1"/>
            </p:cNvPicPr>
            <p:nvPr/>
          </p:nvPicPr>
          <p:blipFill>
            <a:blip r:embed="rId3"/>
            <a:srcRect/>
            <a:stretch>
              <a:fillRect/>
            </a:stretch>
          </p:blipFill>
          <p:spPr bwMode="auto">
            <a:xfrm>
              <a:off x="2042691" y="3352425"/>
              <a:ext cx="1336577" cy="749599"/>
            </a:xfrm>
            <a:prstGeom prst="rect">
              <a:avLst/>
            </a:prstGeom>
            <a:grpFill/>
          </p:spPr>
        </p:pic>
        <p:sp>
          <p:nvSpPr>
            <p:cNvPr id="17" name="TextBox 16"/>
            <p:cNvSpPr txBox="1"/>
            <p:nvPr/>
          </p:nvSpPr>
          <p:spPr>
            <a:xfrm>
              <a:off x="2042601" y="2536837"/>
              <a:ext cx="1318214" cy="672095"/>
            </a:xfrm>
            <a:prstGeom prst="rect">
              <a:avLst/>
            </a:prstGeom>
            <a:grpFill/>
            <a:ln w="19050">
              <a:noFill/>
            </a:ln>
          </p:spPr>
          <p:txBody>
            <a:bodyPr wrap="none" rtlCol="0">
              <a:noAutofit/>
            </a:bodyPr>
            <a:lstStyle/>
            <a:p>
              <a:pPr marL="0" marR="0">
                <a:spcBef>
                  <a:spcPts val="0"/>
                </a:spcBef>
                <a:spcAft>
                  <a:spcPts val="0"/>
                </a:spcAft>
              </a:pPr>
              <a:r>
                <a:rPr lang="en-US" sz="1000" kern="1200" dirty="0">
                  <a:solidFill>
                    <a:srgbClr val="000000"/>
                  </a:solidFill>
                  <a:effectLst/>
                  <a:latin typeface="Times New Roman"/>
                  <a:ea typeface="Times New Roman"/>
                </a:rPr>
                <a:t>4. Donor and </a:t>
              </a:r>
              <a:r>
                <a:rPr lang="en-US" sz="1000" kern="1200" dirty="0" smtClean="0">
                  <a:solidFill>
                    <a:srgbClr val="000000"/>
                  </a:solidFill>
                  <a:effectLst/>
                  <a:latin typeface="Times New Roman"/>
                  <a:ea typeface="Times New Roman"/>
                </a:rPr>
                <a:t>Charity</a:t>
              </a:r>
            </a:p>
            <a:p>
              <a:pPr marL="0" marR="0">
                <a:spcBef>
                  <a:spcPts val="0"/>
                </a:spcBef>
                <a:spcAft>
                  <a:spcPts val="0"/>
                </a:spcAft>
              </a:pPr>
              <a:r>
                <a:rPr lang="en-US" sz="1000" dirty="0">
                  <a:solidFill>
                    <a:srgbClr val="000000"/>
                  </a:solidFill>
                  <a:latin typeface="Times New Roman"/>
                  <a:ea typeface="Times New Roman"/>
                </a:rPr>
                <a:t> </a:t>
              </a:r>
              <a:r>
                <a:rPr lang="en-US" sz="1000" dirty="0" smtClean="0">
                  <a:solidFill>
                    <a:srgbClr val="000000"/>
                  </a:solidFill>
                  <a:latin typeface="Times New Roman"/>
                  <a:ea typeface="Times New Roman"/>
                </a:rPr>
                <a:t>   </a:t>
              </a:r>
              <a:r>
                <a:rPr lang="en-US" sz="1000" kern="1200" dirty="0" smtClean="0">
                  <a:solidFill>
                    <a:srgbClr val="000000"/>
                  </a:solidFill>
                  <a:effectLst/>
                  <a:latin typeface="Times New Roman"/>
                  <a:ea typeface="Times New Roman"/>
                </a:rPr>
                <a:t>sell </a:t>
              </a:r>
              <a:r>
                <a:rPr lang="en-US" sz="1000" kern="1200" dirty="0">
                  <a:solidFill>
                    <a:srgbClr val="000000"/>
                  </a:solidFill>
                  <a:effectLst/>
                  <a:latin typeface="Times New Roman"/>
                  <a:ea typeface="Times New Roman"/>
                </a:rPr>
                <a:t>interests </a:t>
              </a:r>
              <a:endParaRPr lang="en-US" sz="1200" dirty="0">
                <a:effectLst/>
                <a:latin typeface="Times New Roman"/>
                <a:ea typeface="Times New Roman"/>
              </a:endParaRPr>
            </a:p>
            <a:p>
              <a:pPr marL="0" marR="0">
                <a:spcBef>
                  <a:spcPts val="0"/>
                </a:spcBef>
                <a:spcAft>
                  <a:spcPts val="0"/>
                </a:spcAft>
              </a:pPr>
              <a:r>
                <a:rPr lang="en-US" sz="1000" kern="1200" dirty="0">
                  <a:solidFill>
                    <a:srgbClr val="000000"/>
                  </a:solidFill>
                  <a:effectLst/>
                  <a:latin typeface="Times New Roman"/>
                  <a:ea typeface="Times New Roman"/>
                </a:rPr>
                <a:t>    to buyer</a:t>
              </a:r>
              <a:endParaRPr lang="en-US" sz="1200" dirty="0">
                <a:effectLst/>
                <a:latin typeface="Times New Roman"/>
                <a:ea typeface="Times New Roman"/>
              </a:endParaRPr>
            </a:p>
          </p:txBody>
        </p:sp>
        <p:sp>
          <p:nvSpPr>
            <p:cNvPr id="18" name="TextBox 17"/>
            <p:cNvSpPr txBox="1"/>
            <p:nvPr/>
          </p:nvSpPr>
          <p:spPr>
            <a:xfrm>
              <a:off x="3795388" y="2877276"/>
              <a:ext cx="1002302" cy="511528"/>
            </a:xfrm>
            <a:prstGeom prst="rect">
              <a:avLst/>
            </a:prstGeom>
            <a:grpFill/>
          </p:spPr>
          <p:txBody>
            <a:bodyPr wrap="square" rtlCol="0">
              <a:noAutofit/>
            </a:bodyPr>
            <a:lstStyle/>
            <a:p>
              <a:pPr marL="0" marR="0">
                <a:spcBef>
                  <a:spcPts val="0"/>
                </a:spcBef>
                <a:spcAft>
                  <a:spcPts val="0"/>
                </a:spcAft>
              </a:pPr>
              <a:r>
                <a:rPr lang="en-US" sz="1000" kern="1200" dirty="0">
                  <a:solidFill>
                    <a:srgbClr val="000000"/>
                  </a:solidFill>
                  <a:effectLst/>
                  <a:latin typeface="Times New Roman"/>
                  <a:ea typeface="Times New Roman"/>
                </a:rPr>
                <a:t>4. Cash to trust </a:t>
              </a:r>
              <a:endParaRPr lang="en-US" sz="1200" dirty="0">
                <a:effectLst/>
                <a:latin typeface="Times New Roman"/>
                <a:ea typeface="Times New Roman"/>
              </a:endParaRPr>
            </a:p>
            <a:p>
              <a:pPr marL="0" marR="0">
                <a:spcBef>
                  <a:spcPts val="0"/>
                </a:spcBef>
                <a:spcAft>
                  <a:spcPts val="0"/>
                </a:spcAft>
              </a:pPr>
              <a:r>
                <a:rPr lang="en-US" sz="1000" kern="1200" dirty="0">
                  <a:solidFill>
                    <a:srgbClr val="000000"/>
                  </a:solidFill>
                  <a:effectLst/>
                  <a:latin typeface="Times New Roman"/>
                  <a:ea typeface="Times New Roman"/>
                </a:rPr>
                <a:t>     or DAF</a:t>
              </a:r>
              <a:endParaRPr lang="en-US" sz="1200" dirty="0">
                <a:effectLst/>
                <a:latin typeface="Times New Roman"/>
                <a:ea typeface="Times New Roman"/>
              </a:endParaRPr>
            </a:p>
          </p:txBody>
        </p:sp>
        <p:sp>
          <p:nvSpPr>
            <p:cNvPr id="19" name="TextBox 18"/>
            <p:cNvSpPr txBox="1"/>
            <p:nvPr/>
          </p:nvSpPr>
          <p:spPr>
            <a:xfrm>
              <a:off x="1066683" y="2752360"/>
              <a:ext cx="762134" cy="600050"/>
            </a:xfrm>
            <a:prstGeom prst="rect">
              <a:avLst/>
            </a:prstGeom>
            <a:grpFill/>
          </p:spPr>
          <p:txBody>
            <a:bodyPr wrap="square" rtlCol="0">
              <a:noAutofit/>
            </a:bodyPr>
            <a:lstStyle/>
            <a:p>
              <a:pPr marL="0" marR="0">
                <a:spcBef>
                  <a:spcPts val="0"/>
                </a:spcBef>
                <a:spcAft>
                  <a:spcPts val="0"/>
                </a:spcAft>
              </a:pPr>
              <a:r>
                <a:rPr lang="en-US" sz="1000" kern="1200" dirty="0">
                  <a:solidFill>
                    <a:srgbClr val="000000"/>
                  </a:solidFill>
                  <a:effectLst/>
                  <a:latin typeface="Times New Roman"/>
                  <a:ea typeface="Times New Roman"/>
                </a:rPr>
                <a:t>4. Cash </a:t>
              </a:r>
              <a:endParaRPr lang="en-US" sz="1200" dirty="0">
                <a:effectLst/>
                <a:latin typeface="Times New Roman"/>
                <a:ea typeface="Times New Roman"/>
              </a:endParaRPr>
            </a:p>
            <a:p>
              <a:pPr marL="0" marR="0">
                <a:spcBef>
                  <a:spcPts val="0"/>
                </a:spcBef>
                <a:spcAft>
                  <a:spcPts val="0"/>
                </a:spcAft>
              </a:pPr>
              <a:r>
                <a:rPr lang="en-US" sz="1000" kern="1200" dirty="0">
                  <a:solidFill>
                    <a:srgbClr val="000000"/>
                  </a:solidFill>
                  <a:effectLst/>
                  <a:latin typeface="Times New Roman"/>
                  <a:ea typeface="Times New Roman"/>
                </a:rPr>
                <a:t>    to donor</a:t>
              </a:r>
              <a:endParaRPr lang="en-US" sz="1200" dirty="0">
                <a:effectLst/>
                <a:latin typeface="Times New Roman"/>
                <a:ea typeface="Times New Roman"/>
              </a:endParaRPr>
            </a:p>
          </p:txBody>
        </p:sp>
        <p:cxnSp>
          <p:nvCxnSpPr>
            <p:cNvPr id="20" name="Straight Arrow Connector 19"/>
            <p:cNvCxnSpPr/>
            <p:nvPr/>
          </p:nvCxnSpPr>
          <p:spPr>
            <a:xfrm flipV="1">
              <a:off x="3379279" y="2375916"/>
              <a:ext cx="685796" cy="999110"/>
            </a:xfrm>
            <a:prstGeom prst="straightConnector1">
              <a:avLst/>
            </a:prstGeom>
            <a:grpFill/>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3088455" y="2438206"/>
              <a:ext cx="609601" cy="907008"/>
            </a:xfrm>
            <a:prstGeom prst="straightConnector1">
              <a:avLst/>
            </a:prstGeom>
            <a:grpFill/>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828816" y="2285959"/>
              <a:ext cx="486732" cy="1047813"/>
            </a:xfrm>
            <a:prstGeom prst="straightConnector1">
              <a:avLst/>
            </a:prstGeom>
            <a:grpFill/>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8" idx="2"/>
            </p:cNvCxnSpPr>
            <p:nvPr/>
          </p:nvCxnSpPr>
          <p:spPr>
            <a:xfrm flipH="1" flipV="1">
              <a:off x="1523900" y="2285959"/>
              <a:ext cx="518731" cy="1047799"/>
            </a:xfrm>
            <a:prstGeom prst="straightConnector1">
              <a:avLst/>
            </a:prstGeom>
            <a:grpFill/>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4" name="Rectangle 23"/>
          <p:cNvSpPr>
            <a:spLocks noChangeArrowheads="1"/>
          </p:cNvSpPr>
          <p:nvPr/>
        </p:nvSpPr>
        <p:spPr bwMode="auto">
          <a:xfrm>
            <a:off x="361319" y="1843406"/>
            <a:ext cx="6265545" cy="31527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26" name="Rectangle 21"/>
          <p:cNvSpPr>
            <a:spLocks noChangeArrowheads="1"/>
          </p:cNvSpPr>
          <p:nvPr/>
        </p:nvSpPr>
        <p:spPr bwMode="auto">
          <a:xfrm>
            <a:off x="95089" y="1320186"/>
            <a:ext cx="339899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1. Due diligence prior to implementing strategy.</a:t>
            </a:r>
            <a:endParaRPr kumimoji="0" lang="en-US" altLang="en-US" sz="1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7" name="Rectangle 30"/>
          <p:cNvSpPr>
            <a:spLocks noChangeArrowheads="1"/>
          </p:cNvSpPr>
          <p:nvPr/>
        </p:nvSpPr>
        <p:spPr bwMode="auto">
          <a:xfrm>
            <a:off x="457203" y="32649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5" name="Picture 2" descr="https://encrypted-tbn1.gstatic.com/images?q=tbn:ANd9GcQCkljHQdeiV-lzsQjHkx1Draft_DGb3ngJ18T6WaPCBLk7KUyI">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384" y="1888028"/>
            <a:ext cx="1049022" cy="106786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713457" y="2272472"/>
            <a:ext cx="928459" cy="338554"/>
          </a:xfrm>
          <a:prstGeom prst="rect">
            <a:avLst/>
          </a:prstGeom>
        </p:spPr>
        <p:txBody>
          <a:bodyPr wrap="none">
            <a:spAutoFit/>
          </a:bodyPr>
          <a:lstStyle/>
          <a:p>
            <a:pPr algn="ctr"/>
            <a:r>
              <a:rPr lang="en-US" sz="1600" dirty="0">
                <a:latin typeface="Times New Roman" panose="02020603050405020304" pitchFamily="18" charset="0"/>
                <a:cs typeface="Times New Roman" panose="02020603050405020304" pitchFamily="18" charset="0"/>
              </a:rPr>
              <a:t>Charities</a:t>
            </a:r>
          </a:p>
        </p:txBody>
      </p:sp>
    </p:spTree>
    <p:extLst>
      <p:ext uri="{BB962C8B-B14F-4D97-AF65-F5344CB8AC3E}">
        <p14:creationId xmlns:p14="http://schemas.microsoft.com/office/powerpoint/2010/main" val="16096691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55175827"/>
              </p:ext>
            </p:extLst>
          </p:nvPr>
        </p:nvGraphicFramePr>
        <p:xfrm>
          <a:off x="4953000" y="209549"/>
          <a:ext cx="3810000" cy="4247317"/>
        </p:xfrm>
        <a:graphic>
          <a:graphicData uri="http://schemas.openxmlformats.org/drawingml/2006/table">
            <a:tbl>
              <a:tblPr firstRow="1" firstCol="1" bandRow="1">
                <a:tableStyleId>{5C22544A-7EE6-4342-B048-85BDC9FD1C3A}</a:tableStyleId>
              </a:tblPr>
              <a:tblGrid>
                <a:gridCol w="1428750"/>
                <a:gridCol w="1116210"/>
                <a:gridCol w="1265040"/>
              </a:tblGrid>
              <a:tr h="331069">
                <a:tc>
                  <a:txBody>
                    <a:bodyPr/>
                    <a:lstStyle/>
                    <a:p>
                      <a:pPr marL="0" marR="0">
                        <a:lnSpc>
                          <a:spcPct val="115000"/>
                        </a:lnSpc>
                        <a:spcBef>
                          <a:spcPts val="0"/>
                        </a:spcBef>
                        <a:spcAft>
                          <a:spcPts val="0"/>
                        </a:spcAft>
                      </a:pPr>
                      <a:r>
                        <a:rPr lang="en-US" sz="1000" dirty="0">
                          <a:effectLst/>
                        </a:rPr>
                        <a:t> </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000" dirty="0">
                          <a:effectLst/>
                        </a:rPr>
                        <a:t>Sale, No Gift</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effectLst/>
                        </a:rPr>
                        <a:t>Gift, Then Sale</a:t>
                      </a:r>
                      <a:endParaRPr lang="en-US" sz="1100" dirty="0">
                        <a:effectLst/>
                        <a:latin typeface="Calibri"/>
                        <a:ea typeface="Calibri"/>
                        <a:cs typeface="Times New Roman"/>
                      </a:endParaRPr>
                    </a:p>
                  </a:txBody>
                  <a:tcPr marL="68580" marR="68580" marT="0" marB="0" anchor="ctr"/>
                </a:tc>
              </a:tr>
              <a:tr h="339559">
                <a:tc>
                  <a:txBody>
                    <a:bodyPr/>
                    <a:lstStyle/>
                    <a:p>
                      <a:pPr marL="0" marR="0" algn="ctr">
                        <a:lnSpc>
                          <a:spcPct val="115000"/>
                        </a:lnSpc>
                        <a:spcBef>
                          <a:spcPts val="0"/>
                        </a:spcBef>
                        <a:spcAft>
                          <a:spcPts val="0"/>
                        </a:spcAft>
                      </a:pPr>
                      <a:r>
                        <a:rPr lang="en-US" sz="1000" dirty="0">
                          <a:effectLst/>
                        </a:rPr>
                        <a:t>Business Value</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effectLst/>
                        </a:rPr>
                        <a:t>$10,000,000</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effectLst/>
                        </a:rPr>
                        <a:t>$10,000,000</a:t>
                      </a:r>
                      <a:endParaRPr lang="en-US" sz="1100" dirty="0">
                        <a:effectLst/>
                        <a:latin typeface="Calibri"/>
                        <a:ea typeface="Calibri"/>
                        <a:cs typeface="Times New Roman"/>
                      </a:endParaRPr>
                    </a:p>
                  </a:txBody>
                  <a:tcPr marL="68580" marR="68580" marT="0" marB="0" anchor="ctr"/>
                </a:tc>
              </a:tr>
              <a:tr h="339559">
                <a:tc>
                  <a:txBody>
                    <a:bodyPr/>
                    <a:lstStyle/>
                    <a:p>
                      <a:pPr marL="0" marR="0" algn="ctr">
                        <a:lnSpc>
                          <a:spcPct val="115000"/>
                        </a:lnSpc>
                        <a:spcBef>
                          <a:spcPts val="0"/>
                        </a:spcBef>
                        <a:spcAft>
                          <a:spcPts val="0"/>
                        </a:spcAft>
                      </a:pPr>
                      <a:r>
                        <a:rPr lang="en-US" sz="1000" dirty="0">
                          <a:effectLst/>
                        </a:rPr>
                        <a:t>Sale Portion</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effectLst/>
                        </a:rPr>
                        <a:t>$10,000,000</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effectLst/>
                        </a:rPr>
                        <a:t>$  6,557,000</a:t>
                      </a:r>
                      <a:endParaRPr lang="en-US" sz="1100" dirty="0">
                        <a:effectLst/>
                        <a:latin typeface="Calibri"/>
                        <a:ea typeface="Calibri"/>
                        <a:cs typeface="Times New Roman"/>
                      </a:endParaRPr>
                    </a:p>
                  </a:txBody>
                  <a:tcPr marL="68580" marR="68580" marT="0" marB="0" anchor="ctr"/>
                </a:tc>
              </a:tr>
              <a:tr h="339559">
                <a:tc>
                  <a:txBody>
                    <a:bodyPr/>
                    <a:lstStyle/>
                    <a:p>
                      <a:pPr marL="0" marR="0" algn="ctr">
                        <a:lnSpc>
                          <a:spcPct val="115000"/>
                        </a:lnSpc>
                        <a:spcBef>
                          <a:spcPts val="0"/>
                        </a:spcBef>
                        <a:spcAft>
                          <a:spcPts val="0"/>
                        </a:spcAft>
                      </a:pPr>
                      <a:r>
                        <a:rPr lang="en-US" sz="1000" dirty="0">
                          <a:effectLst/>
                        </a:rPr>
                        <a:t>Gift Portion</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effectLst/>
                        </a:rPr>
                        <a:t>$                 0</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effectLst/>
                        </a:rPr>
                        <a:t>$  3,443,000</a:t>
                      </a:r>
                      <a:endParaRPr lang="en-US" sz="1100" dirty="0">
                        <a:effectLst/>
                        <a:latin typeface="Calibri"/>
                        <a:ea typeface="Calibri"/>
                        <a:cs typeface="Times New Roman"/>
                      </a:endParaRPr>
                    </a:p>
                  </a:txBody>
                  <a:tcPr marL="68580" marR="68580" marT="0" marB="0" anchor="ctr"/>
                </a:tc>
              </a:tr>
              <a:tr h="339559">
                <a:tc>
                  <a:txBody>
                    <a:bodyPr/>
                    <a:lstStyle/>
                    <a:p>
                      <a:pPr marL="0" marR="0" algn="ctr">
                        <a:lnSpc>
                          <a:spcPct val="115000"/>
                        </a:lnSpc>
                        <a:spcBef>
                          <a:spcPts val="0"/>
                        </a:spcBef>
                        <a:spcAft>
                          <a:spcPts val="0"/>
                        </a:spcAft>
                      </a:pPr>
                      <a:r>
                        <a:rPr lang="en-US" sz="1000" dirty="0">
                          <a:effectLst/>
                        </a:rPr>
                        <a:t>Allocated Basis</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effectLst/>
                        </a:rPr>
                        <a:t>$  9,000,000</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effectLst/>
                        </a:rPr>
                        <a:t>$     656,000</a:t>
                      </a:r>
                      <a:endParaRPr lang="en-US" sz="1100" dirty="0">
                        <a:effectLst/>
                        <a:latin typeface="Calibri"/>
                        <a:ea typeface="Calibri"/>
                        <a:cs typeface="Times New Roman"/>
                      </a:endParaRPr>
                    </a:p>
                  </a:txBody>
                  <a:tcPr marL="68580" marR="68580" marT="0" marB="0" anchor="ctr"/>
                </a:tc>
              </a:tr>
              <a:tr h="339559">
                <a:tc>
                  <a:txBody>
                    <a:bodyPr/>
                    <a:lstStyle/>
                    <a:p>
                      <a:pPr marL="0" marR="0" algn="ctr">
                        <a:lnSpc>
                          <a:spcPct val="115000"/>
                        </a:lnSpc>
                        <a:spcBef>
                          <a:spcPts val="0"/>
                        </a:spcBef>
                        <a:spcAft>
                          <a:spcPts val="0"/>
                        </a:spcAft>
                      </a:pPr>
                      <a:r>
                        <a:rPr lang="en-US" sz="1000" dirty="0">
                          <a:effectLst/>
                        </a:rPr>
                        <a:t>Net Gain</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effectLst/>
                        </a:rPr>
                        <a:t>$  9,000,000</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effectLst/>
                        </a:rPr>
                        <a:t>$  5,902,000</a:t>
                      </a:r>
                      <a:endParaRPr lang="en-US" sz="1100" dirty="0">
                        <a:effectLst/>
                        <a:latin typeface="Calibri"/>
                        <a:ea typeface="Calibri"/>
                        <a:cs typeface="Times New Roman"/>
                      </a:endParaRPr>
                    </a:p>
                  </a:txBody>
                  <a:tcPr marL="68580" marR="68580" marT="0" marB="0" anchor="ctr"/>
                </a:tc>
              </a:tr>
              <a:tr h="339559">
                <a:tc>
                  <a:txBody>
                    <a:bodyPr/>
                    <a:lstStyle/>
                    <a:p>
                      <a:pPr marL="0" marR="0" algn="ctr">
                        <a:lnSpc>
                          <a:spcPct val="115000"/>
                        </a:lnSpc>
                        <a:spcBef>
                          <a:spcPts val="0"/>
                        </a:spcBef>
                        <a:spcAft>
                          <a:spcPts val="0"/>
                        </a:spcAft>
                      </a:pPr>
                      <a:r>
                        <a:rPr lang="en-US" sz="1000" dirty="0">
                          <a:effectLst/>
                        </a:rPr>
                        <a:t>Tax on Gain</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effectLst/>
                        </a:rPr>
                        <a:t>$  2,520,000</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effectLst/>
                        </a:rPr>
                        <a:t>$  1,240,000</a:t>
                      </a:r>
                      <a:endParaRPr lang="en-US" sz="1100" dirty="0">
                        <a:effectLst/>
                        <a:latin typeface="Calibri"/>
                        <a:ea typeface="Calibri"/>
                        <a:cs typeface="Times New Roman"/>
                      </a:endParaRPr>
                    </a:p>
                  </a:txBody>
                  <a:tcPr marL="68580" marR="68580" marT="0" marB="0" anchor="ctr"/>
                </a:tc>
              </a:tr>
              <a:tr h="339559">
                <a:tc>
                  <a:txBody>
                    <a:bodyPr/>
                    <a:lstStyle/>
                    <a:p>
                      <a:pPr marL="0" marR="0" algn="ctr">
                        <a:lnSpc>
                          <a:spcPct val="115000"/>
                        </a:lnSpc>
                        <a:spcBef>
                          <a:spcPts val="0"/>
                        </a:spcBef>
                        <a:spcAft>
                          <a:spcPts val="0"/>
                        </a:spcAft>
                      </a:pPr>
                      <a:r>
                        <a:rPr lang="en-US" sz="1000" dirty="0">
                          <a:effectLst/>
                        </a:rPr>
                        <a:t>Taxes Saved</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effectLst/>
                        </a:rPr>
                        <a:t>$                 0</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effectLst/>
                        </a:rPr>
                        <a:t>$  1,240,000</a:t>
                      </a:r>
                      <a:endParaRPr lang="en-US" sz="1100" dirty="0">
                        <a:effectLst/>
                        <a:latin typeface="Calibri"/>
                        <a:ea typeface="Calibri"/>
                        <a:cs typeface="Times New Roman"/>
                      </a:endParaRPr>
                    </a:p>
                  </a:txBody>
                  <a:tcPr marL="68580" marR="68580" marT="0" marB="0" anchor="ctr"/>
                </a:tc>
              </a:tr>
              <a:tr h="339559">
                <a:tc>
                  <a:txBody>
                    <a:bodyPr/>
                    <a:lstStyle/>
                    <a:p>
                      <a:pPr marL="0" marR="0" algn="ctr">
                        <a:lnSpc>
                          <a:spcPct val="115000"/>
                        </a:lnSpc>
                        <a:spcBef>
                          <a:spcPts val="0"/>
                        </a:spcBef>
                        <a:spcAft>
                          <a:spcPts val="0"/>
                        </a:spcAft>
                      </a:pPr>
                      <a:r>
                        <a:rPr lang="en-US" sz="1000" dirty="0">
                          <a:effectLst/>
                        </a:rPr>
                        <a:t>Net Tax</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effectLst/>
                        </a:rPr>
                        <a:t>$  2,520,000</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effectLst/>
                        </a:rPr>
                        <a:t>$                 0</a:t>
                      </a:r>
                      <a:endParaRPr lang="en-US" sz="1100" dirty="0">
                        <a:effectLst/>
                        <a:latin typeface="Calibri"/>
                        <a:ea typeface="Calibri"/>
                        <a:cs typeface="Times New Roman"/>
                      </a:endParaRPr>
                    </a:p>
                  </a:txBody>
                  <a:tcPr marL="68580" marR="68580" marT="0" marB="0" anchor="ctr"/>
                </a:tc>
              </a:tr>
              <a:tr h="339559">
                <a:tc>
                  <a:txBody>
                    <a:bodyPr/>
                    <a:lstStyle/>
                    <a:p>
                      <a:pPr marL="0" marR="0" algn="ctr">
                        <a:lnSpc>
                          <a:spcPct val="115000"/>
                        </a:lnSpc>
                        <a:spcBef>
                          <a:spcPts val="0"/>
                        </a:spcBef>
                        <a:spcAft>
                          <a:spcPts val="0"/>
                        </a:spcAft>
                      </a:pPr>
                      <a:r>
                        <a:rPr lang="en-US" sz="1000" dirty="0">
                          <a:effectLst/>
                        </a:rPr>
                        <a:t>Net to Donor</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effectLst/>
                        </a:rPr>
                        <a:t>$  7,480,000</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effectLst/>
                        </a:rPr>
                        <a:t>$  6,557,000</a:t>
                      </a:r>
                      <a:endParaRPr lang="en-US" sz="1100" dirty="0">
                        <a:effectLst/>
                        <a:latin typeface="Calibri"/>
                        <a:ea typeface="Calibri"/>
                        <a:cs typeface="Times New Roman"/>
                      </a:endParaRPr>
                    </a:p>
                  </a:txBody>
                  <a:tcPr marL="68580" marR="68580" marT="0" marB="0" anchor="ctr"/>
                </a:tc>
              </a:tr>
              <a:tr h="339559">
                <a:tc>
                  <a:txBody>
                    <a:bodyPr/>
                    <a:lstStyle/>
                    <a:p>
                      <a:pPr marL="0" marR="0" algn="ctr">
                        <a:lnSpc>
                          <a:spcPct val="115000"/>
                        </a:lnSpc>
                        <a:spcBef>
                          <a:spcPts val="0"/>
                        </a:spcBef>
                        <a:spcAft>
                          <a:spcPts val="0"/>
                        </a:spcAft>
                      </a:pPr>
                      <a:r>
                        <a:rPr lang="en-US" sz="1000" dirty="0">
                          <a:effectLst/>
                        </a:rPr>
                        <a:t>Net Charity</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effectLst/>
                        </a:rPr>
                        <a:t>$                 0</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effectLst/>
                        </a:rPr>
                        <a:t>$  3,433,000</a:t>
                      </a:r>
                      <a:endParaRPr lang="en-US" sz="1100" dirty="0">
                        <a:effectLst/>
                        <a:latin typeface="Calibri"/>
                        <a:ea typeface="Calibri"/>
                        <a:cs typeface="Times New Roman"/>
                      </a:endParaRPr>
                    </a:p>
                  </a:txBody>
                  <a:tcPr marL="68580" marR="68580" marT="0" marB="0" anchor="ctr"/>
                </a:tc>
              </a:tr>
              <a:tr h="520658">
                <a:tc>
                  <a:txBody>
                    <a:bodyPr/>
                    <a:lstStyle/>
                    <a:p>
                      <a:pPr marL="0" marR="0" algn="ctr">
                        <a:lnSpc>
                          <a:spcPct val="115000"/>
                        </a:lnSpc>
                        <a:spcBef>
                          <a:spcPts val="0"/>
                        </a:spcBef>
                        <a:spcAft>
                          <a:spcPts val="0"/>
                        </a:spcAft>
                      </a:pPr>
                      <a:r>
                        <a:rPr lang="en-US" sz="1000" dirty="0">
                          <a:effectLst/>
                        </a:rPr>
                        <a:t>Net to Donor &amp; Charity</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effectLst/>
                        </a:rPr>
                        <a:t>$  7,480,000</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effectLst/>
                        </a:rPr>
                        <a:t>$10,000,000</a:t>
                      </a:r>
                      <a:endParaRPr lang="en-US" sz="1100" dirty="0">
                        <a:effectLst/>
                        <a:latin typeface="Calibri"/>
                        <a:ea typeface="Calibri"/>
                        <a:cs typeface="Times New Roman"/>
                      </a:endParaRPr>
                    </a:p>
                  </a:txBody>
                  <a:tcPr marL="68580" marR="68580" marT="0" marB="0" anchor="ctr"/>
                </a:tc>
              </a:tr>
            </a:tbl>
          </a:graphicData>
        </a:graphic>
      </p:graphicFrame>
      <p:sp>
        <p:nvSpPr>
          <p:cNvPr id="4" name="Rectangle 3"/>
          <p:cNvSpPr/>
          <p:nvPr/>
        </p:nvSpPr>
        <p:spPr>
          <a:xfrm>
            <a:off x="228600" y="209552"/>
            <a:ext cx="4724400" cy="4247317"/>
          </a:xfrm>
          <a:prstGeom prst="rect">
            <a:avLst/>
          </a:prstGeom>
          <a:solidFill>
            <a:schemeClr val="bg1"/>
          </a:solidFill>
        </p:spPr>
        <p:txBody>
          <a:bodyPr wrap="square">
            <a:spAutoFit/>
          </a:bodyPr>
          <a:lstStyle/>
          <a:p>
            <a:r>
              <a:rPr lang="en-US" b="1" u="sng" dirty="0"/>
              <a:t>Case Study:</a:t>
            </a:r>
            <a:endParaRPr lang="en-US" dirty="0"/>
          </a:p>
          <a:p>
            <a:r>
              <a:rPr lang="en-US" dirty="0"/>
              <a:t>A business has fair market value of $10,000,000 and cost basis of $1,000,000.  The owner is in a combined federal and state income tax bracket of 48% and capital gain bracket of 28%.  </a:t>
            </a:r>
          </a:p>
          <a:p>
            <a:endParaRPr lang="en-US" dirty="0" smtClean="0"/>
          </a:p>
          <a:p>
            <a:r>
              <a:rPr lang="en-US" dirty="0" smtClean="0"/>
              <a:t>An </a:t>
            </a:r>
            <a:r>
              <a:rPr lang="en-US" dirty="0"/>
              <a:t>outright sale will result in a capital gains tax of $2.5 million…a 25% loss of capital to taxes.  </a:t>
            </a:r>
            <a:endParaRPr lang="en-US" dirty="0" smtClean="0"/>
          </a:p>
          <a:p>
            <a:endParaRPr lang="en-US" dirty="0"/>
          </a:p>
          <a:p>
            <a:r>
              <a:rPr lang="en-US" dirty="0" smtClean="0"/>
              <a:t>If </a:t>
            </a:r>
            <a:r>
              <a:rPr lang="en-US" dirty="0"/>
              <a:t>prior to the sale the owner were to gift $3.4 million in shares to a charitable trust or donor advised fund, the resulting income tax deduction and savings would offset the capital gains on the $6.6 million of shares retained and sold by the owner</a:t>
            </a:r>
            <a:r>
              <a:rPr lang="en-US" dirty="0" smtClean="0"/>
              <a:t>.</a:t>
            </a:r>
            <a:r>
              <a:rPr lang="en-US" dirty="0"/>
              <a:t> </a:t>
            </a:r>
          </a:p>
        </p:txBody>
      </p:sp>
    </p:spTree>
    <p:extLst>
      <p:ext uri="{BB962C8B-B14F-4D97-AF65-F5344CB8AC3E}">
        <p14:creationId xmlns:p14="http://schemas.microsoft.com/office/powerpoint/2010/main" val="40536917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506506" y="438150"/>
            <a:ext cx="8256494"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mn-lt"/>
                <a:ea typeface="Calibri" pitchFamily="34" charset="0"/>
                <a:cs typeface="Times New Roman" pitchFamily="18" charset="0"/>
              </a:rPr>
              <a:t>The results and benefits to a business owner using this strategy are as follows:</a:t>
            </a:r>
            <a:endParaRPr kumimoji="0" lang="en-US" altLang="en-US" sz="1600" b="1"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0" i="0" u="none" strike="noStrike" cap="none" normalizeH="0" baseline="0" dirty="0" smtClean="0">
              <a:ln>
                <a:noFill/>
              </a:ln>
              <a:solidFill>
                <a:schemeClr val="tx1"/>
              </a:solidFill>
              <a:effectLst/>
              <a:latin typeface="+mn-lt"/>
              <a:ea typeface="Calibri" pitchFamily="34" charset="0"/>
              <a:cs typeface="Times New Roman" pitchFamily="18" charset="0"/>
            </a:endParaRP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Ø"/>
              <a:tabLst/>
            </a:pPr>
            <a:r>
              <a:rPr kumimoji="0" lang="en-US" altLang="en-US" sz="1600" b="0" i="0" u="none" strike="noStrike" cap="none" normalizeH="0" baseline="0" dirty="0" smtClean="0">
                <a:ln>
                  <a:noFill/>
                </a:ln>
                <a:solidFill>
                  <a:schemeClr val="tx1"/>
                </a:solidFill>
                <a:effectLst/>
                <a:latin typeface="+mn-lt"/>
                <a:ea typeface="Calibri" pitchFamily="34" charset="0"/>
                <a:cs typeface="Times New Roman" pitchFamily="18" charset="0"/>
              </a:rPr>
              <a:t>Receive an immediate charitable income tax deduction for appraised value of interest donated  </a:t>
            </a:r>
            <a:endParaRPr kumimoji="0" lang="en-US" altLang="en-US" sz="1600" b="0" i="0" u="none" strike="noStrike" cap="none" normalizeH="0" baseline="0" dirty="0" smtClean="0">
              <a:ln>
                <a:noFill/>
              </a:ln>
              <a:solidFill>
                <a:schemeClr val="tx1"/>
              </a:solidFill>
              <a:effectLst/>
              <a:latin typeface="+mn-lt"/>
            </a:endParaRP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Ø"/>
              <a:tabLst/>
            </a:pPr>
            <a:r>
              <a:rPr kumimoji="0" lang="en-US" altLang="en-US" sz="1600" b="0" i="0" u="none" strike="noStrike" cap="none" normalizeH="0" baseline="0" dirty="0" smtClean="0">
                <a:ln>
                  <a:noFill/>
                </a:ln>
                <a:solidFill>
                  <a:schemeClr val="tx1"/>
                </a:solidFill>
                <a:effectLst/>
                <a:latin typeface="+mn-lt"/>
                <a:ea typeface="Calibri" pitchFamily="34" charset="0"/>
                <a:cs typeface="Times New Roman" pitchFamily="18" charset="0"/>
              </a:rPr>
              <a:t>Avoid capital gains taxes on the shares donated into the CT or DAF</a:t>
            </a:r>
            <a:endParaRPr kumimoji="0" lang="en-US" altLang="en-US" sz="1600" b="0" i="0" u="none" strike="noStrike" cap="none" normalizeH="0" baseline="0" dirty="0" smtClean="0">
              <a:ln>
                <a:noFill/>
              </a:ln>
              <a:solidFill>
                <a:schemeClr val="tx1"/>
              </a:solidFill>
              <a:effectLst/>
              <a:latin typeface="+mn-lt"/>
            </a:endParaRP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Ø"/>
              <a:tabLst/>
            </a:pPr>
            <a:r>
              <a:rPr kumimoji="0" lang="en-US" altLang="en-US" sz="1600" b="0" i="0" u="none" strike="noStrike" cap="none" normalizeH="0" baseline="0" dirty="0" smtClean="0">
                <a:ln>
                  <a:noFill/>
                </a:ln>
                <a:solidFill>
                  <a:schemeClr val="tx1"/>
                </a:solidFill>
                <a:effectLst/>
                <a:latin typeface="+mn-lt"/>
                <a:ea typeface="Calibri" pitchFamily="34" charset="0"/>
                <a:cs typeface="Times New Roman" pitchFamily="18" charset="0"/>
              </a:rPr>
              <a:t>Use the income tax savings generated by the charitable tax deduction to off-set capital gain taxes on the shares still held and sold by the business owner</a:t>
            </a:r>
          </a:p>
          <a:p>
            <a:pPr marL="285750" lvl="0" indent="-285750">
              <a:lnSpc>
                <a:spcPct val="150000"/>
              </a:lnSpc>
              <a:buFont typeface="Wingdings" panose="05000000000000000000" pitchFamily="2" charset="2"/>
              <a:buChar char="Ø"/>
            </a:pPr>
            <a:r>
              <a:rPr lang="en-US" altLang="en-US" sz="1600" dirty="0">
                <a:latin typeface="+mn-lt"/>
                <a:ea typeface="Calibri" pitchFamily="34" charset="0"/>
                <a:cs typeface="Times New Roman" pitchFamily="18" charset="0"/>
              </a:rPr>
              <a:t>Receive “tax-free” proceeds from sale of business</a:t>
            </a:r>
            <a:endParaRPr lang="en-US" altLang="en-US" sz="1600" dirty="0">
              <a:latin typeface="+mn-lt"/>
            </a:endParaRPr>
          </a:p>
          <a:p>
            <a:pPr marL="285750" lvl="0" indent="-285750" eaLnBrk="0" hangingPunct="0">
              <a:lnSpc>
                <a:spcPct val="150000"/>
              </a:lnSpc>
              <a:buFont typeface="Wingdings" panose="05000000000000000000" pitchFamily="2" charset="2"/>
              <a:buChar char="Ø"/>
            </a:pPr>
            <a:r>
              <a:rPr lang="en-US" altLang="en-US" sz="1600" dirty="0">
                <a:latin typeface="+mn-lt"/>
                <a:ea typeface="Calibri" pitchFamily="34" charset="0"/>
                <a:cs typeface="Times New Roman" pitchFamily="18" charset="0"/>
              </a:rPr>
              <a:t>Turn tax dollars into </a:t>
            </a:r>
            <a:r>
              <a:rPr lang="en-US" altLang="en-US" sz="1600" dirty="0" smtClean="0">
                <a:latin typeface="+mn-lt"/>
                <a:ea typeface="Calibri" pitchFamily="34" charset="0"/>
                <a:cs typeface="Times New Roman" pitchFamily="18" charset="0"/>
              </a:rPr>
              <a:t>charitable </a:t>
            </a:r>
            <a:r>
              <a:rPr lang="en-US" altLang="en-US" sz="1600" dirty="0">
                <a:latin typeface="+mn-lt"/>
                <a:ea typeface="Calibri" pitchFamily="34" charset="0"/>
                <a:cs typeface="Times New Roman" pitchFamily="18" charset="0"/>
              </a:rPr>
              <a:t>dollars</a:t>
            </a:r>
          </a:p>
          <a:p>
            <a:pPr marL="285750" lvl="0" indent="-285750" eaLnBrk="0" hangingPunct="0">
              <a:lnSpc>
                <a:spcPct val="150000"/>
              </a:lnSpc>
              <a:buFont typeface="Wingdings" panose="05000000000000000000" pitchFamily="2" charset="2"/>
              <a:buChar char="Ø"/>
            </a:pPr>
            <a:r>
              <a:rPr lang="en-US" altLang="en-US" sz="1600" dirty="0">
                <a:latin typeface="+mn-lt"/>
                <a:ea typeface="Calibri" pitchFamily="34" charset="0"/>
                <a:cs typeface="Times New Roman" pitchFamily="18" charset="0"/>
              </a:rPr>
              <a:t>Invest in the work of </a:t>
            </a:r>
            <a:r>
              <a:rPr lang="en-US" altLang="en-US" sz="1600" dirty="0" smtClean="0">
                <a:latin typeface="+mn-lt"/>
                <a:ea typeface="Calibri" pitchFamily="34" charset="0"/>
                <a:cs typeface="Times New Roman" pitchFamily="18" charset="0"/>
              </a:rPr>
              <a:t>philanthropy by </a:t>
            </a:r>
            <a:r>
              <a:rPr lang="en-US" altLang="en-US" sz="1600" dirty="0">
                <a:latin typeface="+mn-lt"/>
                <a:ea typeface="Calibri" pitchFamily="34" charset="0"/>
                <a:cs typeface="Times New Roman" pitchFamily="18" charset="0"/>
              </a:rPr>
              <a:t>directing grants to his or her favorite </a:t>
            </a:r>
            <a:r>
              <a:rPr lang="en-US" altLang="en-US" sz="1600" dirty="0" smtClean="0">
                <a:latin typeface="+mn-lt"/>
                <a:ea typeface="Calibri" pitchFamily="34" charset="0"/>
                <a:cs typeface="Times New Roman" pitchFamily="18" charset="0"/>
              </a:rPr>
              <a:t>charities</a:t>
            </a:r>
            <a:endParaRPr kumimoji="0" lang="en-US" altLang="en-US" sz="1600" b="0" i="0" u="none" strike="noStrike" cap="none" normalizeH="0" baseline="0" dirty="0" smtClean="0">
              <a:ln>
                <a:noFill/>
              </a:ln>
              <a:solidFill>
                <a:schemeClr val="tx1"/>
              </a:solidFill>
              <a:effectLst/>
              <a:latin typeface="+mn-lt"/>
            </a:endParaRPr>
          </a:p>
        </p:txBody>
      </p:sp>
    </p:spTree>
    <p:extLst>
      <p:ext uri="{BB962C8B-B14F-4D97-AF65-F5344CB8AC3E}">
        <p14:creationId xmlns:p14="http://schemas.microsoft.com/office/powerpoint/2010/main" val="6598684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8775" y="819329"/>
            <a:ext cx="8458200" cy="3591063"/>
          </a:xfrm>
        </p:spPr>
        <p:txBody>
          <a:bodyPr>
            <a:noAutofit/>
          </a:bodyPr>
          <a:lstStyle/>
          <a:p>
            <a:pPr>
              <a:lnSpc>
                <a:spcPct val="150000"/>
              </a:lnSpc>
              <a:spcBef>
                <a:spcPts val="0"/>
              </a:spcBef>
              <a:buClr>
                <a:srgbClr val="0C0135"/>
              </a:buClr>
              <a:buFont typeface="Wingdings" pitchFamily="2" charset="2"/>
              <a:buChar char="§"/>
            </a:pPr>
            <a:r>
              <a:rPr lang="en-US" sz="1800" b="1" dirty="0" smtClean="0">
                <a:latin typeface="Arial" pitchFamily="34" charset="0"/>
                <a:cs typeface="Arial" pitchFamily="34" charset="0"/>
              </a:rPr>
              <a:t>Direct Transfer </a:t>
            </a:r>
            <a:r>
              <a:rPr lang="en-US" sz="1800" b="1" dirty="0">
                <a:latin typeface="Arial" pitchFamily="34" charset="0"/>
                <a:cs typeface="Arial" pitchFamily="34" charset="0"/>
              </a:rPr>
              <a:t>to </a:t>
            </a:r>
            <a:r>
              <a:rPr lang="en-US" sz="1800" b="1" dirty="0" smtClean="0">
                <a:latin typeface="Arial" pitchFamily="34" charset="0"/>
                <a:cs typeface="Arial" pitchFamily="34" charset="0"/>
              </a:rPr>
              <a:t>Charity; </a:t>
            </a:r>
            <a:r>
              <a:rPr lang="en-US" sz="1800" b="1" u="sng" dirty="0">
                <a:latin typeface="Arial" panose="020B0604020202020204" pitchFamily="34" charset="0"/>
                <a:cs typeface="Arial" panose="020B0604020202020204" pitchFamily="34" charset="0"/>
              </a:rPr>
              <a:t>Not included </a:t>
            </a:r>
            <a:r>
              <a:rPr lang="en-US" sz="1800" b="1" dirty="0">
                <a:latin typeface="Arial" panose="020B0604020202020204" pitchFamily="34" charset="0"/>
                <a:cs typeface="Arial" panose="020B0604020202020204" pitchFamily="34" charset="0"/>
              </a:rPr>
              <a:t>in taxable income!</a:t>
            </a:r>
          </a:p>
          <a:p>
            <a:pPr>
              <a:lnSpc>
                <a:spcPct val="150000"/>
              </a:lnSpc>
              <a:spcBef>
                <a:spcPts val="0"/>
              </a:spcBef>
              <a:buClr>
                <a:srgbClr val="0C0135"/>
              </a:buClr>
              <a:buFont typeface="Wingdings" pitchFamily="2" charset="2"/>
              <a:buChar char="§"/>
            </a:pPr>
            <a:r>
              <a:rPr lang="en-US" sz="1800" b="1" dirty="0" smtClean="0">
                <a:latin typeface="Arial" pitchFamily="34" charset="0"/>
                <a:cs typeface="Arial" pitchFamily="34" charset="0"/>
              </a:rPr>
              <a:t>Must </a:t>
            </a:r>
            <a:r>
              <a:rPr lang="en-US" sz="1800" b="1" dirty="0">
                <a:latin typeface="Arial" pitchFamily="34" charset="0"/>
                <a:cs typeface="Arial" pitchFamily="34" charset="0"/>
              </a:rPr>
              <a:t>be at least age 70 </a:t>
            </a:r>
            <a:r>
              <a:rPr lang="en-US" sz="1800" b="1" dirty="0" smtClean="0">
                <a:latin typeface="Arial" pitchFamily="34" charset="0"/>
                <a:cs typeface="Arial" pitchFamily="34" charset="0"/>
              </a:rPr>
              <a:t>½</a:t>
            </a:r>
            <a:endParaRPr lang="en-US" sz="1800" b="1" dirty="0">
              <a:latin typeface="Arial" pitchFamily="34" charset="0"/>
              <a:cs typeface="Arial" pitchFamily="34" charset="0"/>
            </a:endParaRPr>
          </a:p>
          <a:p>
            <a:pPr>
              <a:lnSpc>
                <a:spcPct val="150000"/>
              </a:lnSpc>
              <a:spcBef>
                <a:spcPts val="0"/>
              </a:spcBef>
              <a:buClr>
                <a:srgbClr val="0C0135"/>
              </a:buClr>
              <a:buFont typeface="Wingdings" pitchFamily="2" charset="2"/>
              <a:buChar char="§"/>
            </a:pPr>
            <a:r>
              <a:rPr lang="en-US" sz="1800" b="1" dirty="0" smtClean="0">
                <a:latin typeface="Arial" pitchFamily="34" charset="0"/>
                <a:cs typeface="Arial" pitchFamily="34" charset="0"/>
              </a:rPr>
              <a:t>Traditional IRA’s only</a:t>
            </a:r>
          </a:p>
          <a:p>
            <a:pPr>
              <a:lnSpc>
                <a:spcPct val="150000"/>
              </a:lnSpc>
              <a:spcBef>
                <a:spcPts val="0"/>
              </a:spcBef>
              <a:buClr>
                <a:srgbClr val="0C0135"/>
              </a:buClr>
              <a:buFont typeface="Wingdings" pitchFamily="2" charset="2"/>
              <a:buChar char="§"/>
            </a:pPr>
            <a:r>
              <a:rPr lang="en-US" sz="1800" b="1" dirty="0" smtClean="0">
                <a:latin typeface="Arial" pitchFamily="34" charset="0"/>
                <a:cs typeface="Arial" pitchFamily="34" charset="0"/>
              </a:rPr>
              <a:t>Up to $100,000 max. per year</a:t>
            </a:r>
          </a:p>
          <a:p>
            <a:pPr>
              <a:lnSpc>
                <a:spcPct val="160000"/>
              </a:lnSpc>
              <a:spcBef>
                <a:spcPts val="0"/>
              </a:spcBef>
              <a:buClr>
                <a:srgbClr val="0C0135"/>
              </a:buClr>
              <a:buFont typeface="Wingdings" pitchFamily="2" charset="2"/>
              <a:buChar char="§"/>
            </a:pPr>
            <a:r>
              <a:rPr lang="en-US" sz="1800" b="1" dirty="0">
                <a:latin typeface="Arial" pitchFamily="34" charset="0"/>
                <a:cs typeface="Arial" pitchFamily="34" charset="0"/>
              </a:rPr>
              <a:t>Satisfies Required Minimum Distribution rules. </a:t>
            </a:r>
          </a:p>
          <a:p>
            <a:pPr>
              <a:lnSpc>
                <a:spcPct val="160000"/>
              </a:lnSpc>
              <a:spcBef>
                <a:spcPts val="0"/>
              </a:spcBef>
              <a:buClr>
                <a:srgbClr val="0C0135"/>
              </a:buClr>
              <a:buFont typeface="Wingdings" pitchFamily="2" charset="2"/>
              <a:buChar char="§"/>
            </a:pPr>
            <a:r>
              <a:rPr lang="en-US" sz="1800" b="1" dirty="0">
                <a:latin typeface="Arial" pitchFamily="34" charset="0"/>
                <a:cs typeface="Arial" pitchFamily="34" charset="0"/>
              </a:rPr>
              <a:t>Effective through ?</a:t>
            </a:r>
          </a:p>
          <a:p>
            <a:pPr>
              <a:lnSpc>
                <a:spcPct val="160000"/>
              </a:lnSpc>
              <a:spcBef>
                <a:spcPts val="0"/>
              </a:spcBef>
              <a:buClr>
                <a:srgbClr val="0C0135"/>
              </a:buClr>
              <a:buFont typeface="Wingdings" pitchFamily="2" charset="2"/>
              <a:buChar char="§"/>
            </a:pPr>
            <a:r>
              <a:rPr lang="en-US" sz="1800" b="1" dirty="0">
                <a:latin typeface="Arial" pitchFamily="34" charset="0"/>
                <a:cs typeface="Arial" pitchFamily="34" charset="0"/>
              </a:rPr>
              <a:t>401(k), 403(b) do not qualify. First roll into </a:t>
            </a:r>
            <a:r>
              <a:rPr lang="en-US" sz="1800" b="1" dirty="0" smtClean="0">
                <a:latin typeface="Arial" pitchFamily="34" charset="0"/>
                <a:cs typeface="Arial" pitchFamily="34" charset="0"/>
              </a:rPr>
              <a:t>IRA</a:t>
            </a:r>
            <a:r>
              <a:rPr lang="en-US" sz="1800" b="1" dirty="0">
                <a:latin typeface="Arial" pitchFamily="34" charset="0"/>
                <a:cs typeface="Arial" pitchFamily="34" charset="0"/>
              </a:rPr>
              <a:t>.</a:t>
            </a:r>
          </a:p>
        </p:txBody>
      </p:sp>
      <p:sp>
        <p:nvSpPr>
          <p:cNvPr id="7" name="TextBox 6"/>
          <p:cNvSpPr txBox="1"/>
          <p:nvPr/>
        </p:nvSpPr>
        <p:spPr>
          <a:xfrm>
            <a:off x="373224" y="234554"/>
            <a:ext cx="8229600" cy="584775"/>
          </a:xfrm>
          <a:prstGeom prst="rect">
            <a:avLst/>
          </a:prstGeom>
          <a:noFill/>
        </p:spPr>
        <p:txBody>
          <a:bodyPr wrap="square" rtlCol="0">
            <a:spAutoFit/>
          </a:bodyPr>
          <a:lstStyle/>
          <a:p>
            <a:pPr lvl="0"/>
            <a:r>
              <a:rPr lang="en-US" sz="3200" b="1" dirty="0" smtClean="0">
                <a:solidFill>
                  <a:srgbClr val="001848"/>
                </a:solidFill>
              </a:rPr>
              <a:t>IRA Gifts – Qualified Charitable Rollover</a:t>
            </a:r>
            <a:endParaRPr lang="en-US" sz="3200" dirty="0"/>
          </a:p>
        </p:txBody>
      </p:sp>
      <p:sp>
        <p:nvSpPr>
          <p:cNvPr id="3" name="AutoShape 4" descr="data:image/jpeg;base64,/9j/4AAQSkZJRgABAQAAAQABAAD/2wCEAAkGBhQRERUUExQVFBQWGBsWFRgVFxsdFRYfGxgWFxgdGhoZGyYeGBojGxkdHy8gJScpLCwsGh4xNTAqNSYtLCkBCQoKBQUFDQUFDSkYEhgpKSkpKSkpKSkpKSkpKSkpKSkpKSkpKSkpKSkpKSkpKSkpKSkpKSkpKSkpKSkpKSkpKf/AABEIANgA6gMBIgACEQEDEQH/xAAcAAEAAwADAQEAAAAAAAAAAAAABQYHAwQIAQL/xABNEAACAQMCAwUDCAQMBAQHAAABAgMABBESIQUGMQcTIkFRMmFxCBQjQlKBkaFicoKSFRckM1Njk6KywcLTQ4Ox0hZU0fAYJXN0lKOz/8QAFAEBAAAAAAAAAAAAAAAAAAAAAP/EABQRAQAAAAAAAAAAAAAAAAAAAAD/2gAMAwEAAhEDEQA/ANxpSlApSlApSlApSlApSvgNB9pX5kcKCT0Ayfu61R+zXn9r4Pb3S91ew7uhGNaNgo6j4Mucbbg9G2C7yzKgLMQqjcknAHxJ6V0YuYrZnEa3ELOeiLKhY/BQc1IOoIwRke+so7OoFg4/xeFVCg6ZAAMYBYNtjoPpBQaxSlKBSlfmRNQI33GNiQd/QjcH3ig/VKzDs44/e30t8VuQ1tDMY7Yyxhyw1MRqdSrNhAu5JPiG/raOVOdVu5ri1kTurq2bTKgbUjDOA8bYBKnbYgEZFBZ6UpQKUpQKUpQKUpQKUpQKUpQKUpQKUpQK4ZbxFZVZ1VnzoUsAzY66QTlse6uas67R+ze0uFFy6urRtqmkR27zuznUwLah9GSJMY9lWA6jAXziFoZUKrI8RP1o9OsfAurAfHGahuS4+5jktnJaaBz3jtu8wclo5mJ3YuuxP2kcdFqlrwvjnCt7eVeKWw/4cu04H6JJydthhm/Vrji7XrV7iKWVZLO5QiG4hnUjVG7DcNjcxvhxqCnT3oAy1Bo3NM+iyuWzjEMh/uNj86zznvhTytDe8MhnF1aD+c7opHLGoOUIkKvJtkDSrZBI8xi5c+cS7u10okk0kjxhYolLO6iWMyYA6AJnc4G4Gd6nra47yMMFZCRnS4ww+I8qCH5J5wi4napPHsfZkTO8bgbqfUeYPmCDVJ4Uwi5uugdu+tVx7yFgO39mamOD9nkVjPNePdvE0zF5EiZYrbclsaW1EgEnfUOpxjOKjOJHl9bg3E90ktxn+c+dSs4xsMdy+FwNsACg0Hj3GEtLaW4kICRIznfGcDZRnzJwB7yK7sb5APqM1l1zzjy5JjvZI5sdO+juJcf2iNVjtO1nhT4C3kQ8hqDoB++oAoLhVf5+458z4dczg4ZYyEP6beBP7zCpHh3H7e4/mJ4Zf/pyK3+Emqx2k8kXPFIDDHdJFHqD6GiJ1EDYFw+Qud/ZO+PSgpnInHpOEWdjbtbIxvyZIpWmKIXfTpWT6Nih0mMAjOc+WDVw7P8AkOW0nury7kSS6umywiz3cY1FtKlgCd8eWwUda4+0LlN7zg5jWLRcW4WSFI21YaIY0oQATqTIGwOSu21TPIXM/wA+s43fwzqAlwhGHRxscqd1DY1D3H3UFjY1RuUe06K6knjYHRDIY1uQp+bygkhMt0jY+/wnYjGoLUV2rc0yyuvCbDxXVwPpiD/NRkZIJ+rqXcnyX9YVKcg3FnDGOG20UpeIH52JItJRiPEZSfAxc7AIWBXp4VzQXulQnK/CZLdZldyYzKxt4yc9zH0VQ3UqSCwH1QVXyqboFKUoFKUoFKUoFKUoFKUoFQPMPHp4wY7O3+dTgZILqkUeRtrdj7R6hBvjc6QQTLXyyGNhEVVzsrOCVX1OkEasDfGRnpkdayWHjl5y9dst8zXVhcyFxcBfHG7btqA6e9PQZXoVoLPyB2jSXs81pd25tryEamTfSy5AJGdwRqXzIIIINXplBGDuD1z0rKuJ8zTLxE31nwya8iNusEcyNpDjWzuyjQxYZ0qCceycZBFSPC+0q/uJlhHB7iJ2+vMzLCnqzMYRsPQbnoNzQT3BeLRWshsJZFV0x82DsNUsLEiMLndmQgxHqcIrH2qkeP8AKlrfJpuYElHQFh41/VcYZfuNfjiEtrYrLeTlIyQO9lbOo4GAq5y2M9EXzJ2yTWB9oPbbcXpaK1LW9t0JBxNKP0mHsKfsr95PSg1XmDtR4fwiJbdXa4kiURiNG1MNIwO8kOwO2+ct7qyTmPt44hc5EJW1jPlEMyY98jDOfeoWs4r5Qdm/4nLO2uaR5W+1IxZvxYk11s0pQKVY+B9n17eW0tzBCXji/ef7QjH1yBuQPhudqrpGKD6rkHIOD6jrVs4B2rcSsyNFy7oPqTfSJj08XiUfqkVUaUHoXlP5QtvMQl7Gbdjt3iZaE/Ee2n973kVpkqpdw64JiusApNAyk7ZxgkMrrufCQR7q8XVYuUOfLvhkmq3k8BOXibeJ/ivkf0hg++g3jkPlb+C7u5a8fvZ7lx3V0w8MoO5TP/DlLblD7QC6c6Ti92NlFFLLoI72VhLLkjWdhGpI6hQqBR8D55qscmdoFnxqBoyqiTT9NbyYbI8yMjEie/G22QNqn+XuVrexR1t00h2LsWYsx8gCzEkqo2AzsPichLVmXAucp7rjN0bWLvbGNUimYEDLqWHeJnZzuVIHVEU9dIMn2sc1vbWy29vk3l43cwqvtAHAZh6dQoPqwPkalOUeAQcHsEiZ0QL4pZGYKru2NRy2NtsD3AUFmpVZtuchJdiNI5nt3UAXAhcQiTUQF1kYZWBGGHhBGMnVtZqBSlKBSlKBSlKBX4mmCKWYhVUEsScAADJJPkAK/dUTtO5uNqsaLby3KalkuxGpISEE7O2CBrYYwdiquDjOaCxcvcdkuQWe1lgU5MTSFD3iZ8JKhtcbEHOhlGPU13+KcLiuYnhmRZI3GGVuh/8AQjqCNwdxVGu+f0v4IpOFTBrvvFUQSbAht5BMnUIqKW1qdiuATkg3KLvXgInKwSaSC0L6lXb2lMiDp1wykbb5oMw4bw6/4FfpaWy/PLO6LmGN30tCVwXLNpOgLqBJxhh5Btq0ri/Ho7G1M926qEUayoOGb0RSckk7AZrp8oXcktnFdXaxpMYyS4Gn6PJZSdROjUoDkZwPu2wLtC5yk45fpBCyrbq/dwB20IxJwZHJ6E+WegwMZJyELz92gz8Vn1uSkKk91ED4UHqftOfNvuGBtUtyJ2N3fEdMkgNvbnfvHHjcf1adT+scD0z0rWOROxC1sdMtxi6uBv4h9Ch/RQ+0R9pvuArS6ClWvY7wxLb5ubdXB3MjH6cn17wYK/AYX3VQuO/JtOSbS6GPJJ16ftoN/wBytyr5mg83r8nXiOcGS1A9e8f/AKd1mrjyt8neCJg95Kbgjfu0BSL9o51OPhprU34zCCR3isw6qh1MP2VyfyqG4l2i2UBw88at00s6Bs+9S2pfiQB64oJkPFbiGFQsYY93EigBfCjyYAGwAVGP3VTeeexu04iTKv8AJ7g7mRACrn+sTYMfeCD6k1Xede0WGS94NJbyhojKZHI6qHKwYYfVYK0mQauPFu1WwtX0zSgbgZUq53GpSURjIFI3B04wQfMZDFOK9gfE4m+jWK4XyMciqfvEmnB+Ga4LDsJ4rI2GhSEfaklTA+6Msfyr0JwrnywucdzdwMT0UuFf9x8N+VToNBlvJvYJa23juyLuTGNJGIVyMHC5y595/AHeoDnf5PftS8Ob39xI35RyH/o/71blSg8W4ubC4BIkt7iJsjIKup+/yP4EHzFelOyztPTikXdyYS7jGXUbCQdNaD09R5E+hFWTmfk614jHouYlfHst0kT9VxuPh0PmDWD859mlxwGRL61nDRJINDEhZUJzgMvSQEZBx1GcqBmg2C77Oe+4kb+S6m1hdEKIqARLpwQGYMcnLHUNJ8R3qes+WreNg4jDyDpJKTJL90khZh8AcV0OQ+co+KWaTphX9mVPsOOo+B6g+hHnmuxxLnSzthIZ7iOLu20urnD5wGGE9psqQRpByKCbxXFFcqzMoILIQGHmMgMPyNZZd9sFxeydzwe0aUnIE0/hjGOuASBsN/EwP6JqW5R4HfWE5ub+6WdrspFKqr4YmGRCQ2wwWJjwFAy69aDQqUpQKUpQKUpQK61lfRTDVFJHIPMxsGH4qa6nM953VpM2oIdBVWJwAz+BCSdgNTCuXg3B4LaJUgRERVCjSAMgDbJHtHzz76Cn819j1tcv39qzWV0DqWSDZSfVlUjB/SUg+uaiuX5OLy3R4bf900KIJJp0HimjLFVTIIH0hUqcqG0q/rmtUrhdETXIQFOPG3uXJGT6DJ/E0GU9v3O3ze3WyibEk4zLjqsQOMftsCPgrDzrzxU5zrzGb++nuTnDudAP1UHhjH7oGffmoOg9V9jfMrXvC42kJaSEmByep0YKk+p0MuT5nNTXO8kyWU7wMwdIpWGj2siJyhXzJD6Tjz3rNPk03RMN5H5K8TD9pZAf8AraaDEOE9v5ktykyxwTKvim8TavLMUKp4pD9lnVAdycbV94dY8Y4rALiD5vDC7N3fzt5JZSoOA2JVkjGfVUUbHAAxUzLy9ZS3plazgMJnWUyEe0kivbKTHjQYzcJr1Z3DBsYzWpxoFAAAAAwAOgHlgeVBg3EexvjdwNM17C6/YM0vdj4IIgo+4VGj5OXEP6a0/fl/2q9G0oPIPOXIc3DGVZniclmT6Msd1SKQ+0o2xKv4GrYnyeOIkAiS0wRkfSSf7VS/bpweaWZdCMxM7FFVSWcSW9qilAB4sPC6kDceHIwwzufDkYQxhhhgihh6EKM/nQed//AIdeI/0lp/aSf7Vd+17JOOWSM8F2q6QW0Qzy5bAzgL3YUk9ADXoGlBgvJvygHij7q/QyOM6ZvZJ90iqh6dNSjPqM7nQuQOaZeISySqzNbKCpZkCxvIWB0wgrr7uNBgs5yxfOFxiobtA5Ps5bolLNJZ3hcvpYxgPI6JA7YOGcsJAAR4sMSdq0Pgfc/N4vm6qsJQGNVXSAp3A0+XvHrmg71eW+2Tndr++aNW/k9uxjjA6MwOHf35IwP0QPU16hmzpOOuDivEDHegvHZDzseHXy62xbz4jmz0XfwP8Ask/ulq3DnLke1ueIWdzcRh08UDg+yzEFoNfqNWpceZdB02rytXp/s84kOMcEEUjESKpt3ce2rJgxSA9dQGh8/aBoJ7mTleSdbeK2kW0jhkEoeIDWulWUJGmNABDkEnbG2k5OOXjvLks9p82W4YaiC88gBlADBwUCBUDZAAOwXrg13uX7GSKICW5e6YgfSMsag7fVEajY+8sffXcur2OJdUjpGvq7BR+JNBzKK+1D8B5ohvHuFhdHWB1QsjBlbKK+xG2xJXbO6mpigUpSgUpSgrnOPDI70RWUuru5izyhTglIgG6+X0rRVTW7EpLY54dxK5tvPQx1IfjoKjHxU1oPEOArLPFcCSSOWJWRShGkq5UsrKwIIJVfQ7DfapSgyHiHEuY+Gxu8gtr2JASzgeJQPMqvdsceex/zqd7TeJPY8CdWctM6Jblid2aTaU/eus1fbi3WRSrgMp2IPQ/Gsb+UpxAiG0h8neSQ/sKqj/8AoaDBKUpQbx8mm3xFev6vEv7qyH/VWrcclL6bdCQ82dTDYpGMd4wPkcEIp8mcHyNZ58nGDHDpm+1cMP3Y4v8AMmpRe020t7yaK471bppO70GPAVFJEShiQuGBMmc4JkO+MUFkFgjXc0JUd2bSKMqNl0mS4XSMdBjau7wG5YoYpDmWFu7cnq+ACj/toQx9GLDyqkx9rFgLuSRpdKmJI99OdSyTFhgMcYDCu/a8+2017bdx3jNcKyEd2dLouphJkbYR9S56Ykf0oL1SvjNgZOwrHe0ft2SHVBw8iSTcNPsY08vox0kb9L2R+l5Bo/GedbO0ljhuLiOOSQ+FWPT0LeSKegLYBqbBzXi7uJ7szTHXKyL3szEktgukeSTufE4/9irt2d9sM/DSIJw01qNtJ/nYv1CfIfYO3oVoPTlcF9epDG8kh0oil2PoFGT+Qrq8C5ggvYVmt5FkjbzHUHzDA7qw9DvUJzXxuJbm3tpS4Qg3LhYpH7wREFF+jQ7B8SN6CNQdmoP1b2LLEs0oxPcXMUsgPVBqURx/sIAp8i2s/WrvWX8muWh/4U5aWH0V/amT9r+dA88y+S1GcW51tXWMK0pxLGx/k8/RXBJ/m/SulzP2icO0d29yYJhplhMkE4KsCSj4MWShIIOOqlh50F7NeIZ1wzD0JH517V4ZeGaGOUqyF0Vyre0uoA4OfMZrxjxVNM8o9JHH4MaDqVr/AMnLjei7ntifDLGJF/WjPl8Vc/u1kFWzsp4h3PF7NvtSiM/8wGP/AFUHo7hPJARZBLNcMGlldI1uJVijRpGZFVY2XYKRsc758qqHPl/DDKnD+GW0LcQm2MgRS8CkZ1NIQWD43yT4R4vs5n+0/tGXhkIjj0tdzDESHGEB27x8/VB6A9SPQHET2c2UFjG8rGa8vZzqnliglkGSdWhZdGjTncnV4jv0AAC1chckRcLthEnikbxTSHrI3+SjoB/mSTZarE3MFybi2X5rNDA7ssskjReccndjQjuwBcL4jjfA86s9ApSlApSlBAcat7truA2zxogjlEplRnQ5aHuwFV08Wzb56Z65r5ePeQo0kl1ZIijUzNbyBVA6kk3Wwrs8z81W/D4DNcuEXooG7ufsov1j+Q6kgb1m9nwe85jdZrzVa8NU6ordTh5/RmPoftensjfVQSHKvaBxDiN2Uto4JLONgJLl4pYwce0EUzMSxHQH1BYDpVM+UlNm7tV9IWb8ZCP9Nbta20NrEkaKkUS6URQMKNTBVA95ZgPeTWEfKSi/lls3kYSPwkJ/1UGP0pSg9O9gdtp4Oh+3LK397R/pqW5/7MrfiyAvmKdRhJlGSB10sPrrnfGQRvgjJzx9jcGjgtoPVXb96WRv86ulB57j+Tdd95g3NuI8+0BIXx+ppAz7tX31pfBuX7Dl21aWSTxEASTS7yyY6IgG+NtkX03zjNfe0HtWtuFqU2muSPDEp9nPQyH6g93U+mNx5041zBd8Yu071jJLIwjiQbIpZgAqL0UZxv1PUk0Fl7Re2KfiWqGHVBa9NIP0ko/rCPL9Abeuqors75C/hWSRBNGjJG7BWLaycaY22QqU7xlDb5welfezqezguWbiCHQiMRudyQYyvd6T3hOr1GNJOdqhuO3aR3My2hKW5bCaHch1U5RiWwSTgNggYPkMUFj5e7RZuEpNaxN36M+C2qRVUaWV+5yA0blmzqI+oPDXFwTs6a74fcXvziFe6ILamc6RhzL3gVCwb2CMA5ya6XBOzziHEIpLmKFpFGW1OcNKc+LRq3kbqT+Gc7VCfP54QYtckYUuCmSuC6hJAy+pUBSD5DFB3eVub7nhs3e20mk9GU7xyAeTr5j37EZ2IrfOB832PMdv83lzDcgHwBsSKSpVmhf6w0kgjHQkMCDvk3A7nhY4VKsyZvGJdFaR9LGJSFJKKDGGErjRnxFBuu1UmESJplXUuGwrrkYYYbZh0YbGg0/i3yeL2OT6B4Z487FmKPj9JSCPwJq8cn9jGidbriLpNKgURQxg9xGEAVB4gCwUAALjG2TqqF7OO3gHTb8SOD0S4xsfTvQOn6429QNzW2RShgGUgqRkEHIIO4II6ig/VeL+Zk03lyPSeUfhI1e0K8bc6JjiN4PS5mH/AO16CFqT5Xl0Xts32Z4j+EimoypPlmLVeWy/aniH4yKKD2WbZNWvSuvGNWBqxvtnrjeuSqFzdDfX94bOzufmcMMaPcTKD3jNIW0IuCDsq6jgj2t/Kor+KfiQ9njt194k/wB+g0+SdVxkgajpXJ6nBOB6nAJ+6uSs04LyNxG2vrWW44hJewq8mUYONBMEwVyCxB3OnfoWHrWl0ClKUClKUFZ5p5Fh4jcW73A1RwLJhQzKS7mLScrg4AQ+fUiu5/4Ti/pLv/8AMuf92u/xTiK28LyuDojGp8eSj2m+CrlvuqscV7XuF2/tXaSH0hBkz96AqPvIoO7f8kRuYmWW41RTRTASXM0iHRIrEFJHZTkA4ONjg1nPylbAmKzm8laSM/tBGX/A1Sz9t73GRw/ht1cnoGZcIPedAfb4kVwc02Ul9yxmVGFxbANIrAhlaBikmQdx9Hqb4EUHnivor5Sg9f8AIQWHhNmWIVVto3YkgAZQOSSdgN+tZj2j9vHtW/DT7nuMfj3QP+M/cOjVTO0bnG5lMVkrFbaOG30Rpt3mqCJ1L/bPi2HQbbZ3qH7Pba0kvU+ekrCv0hbK6Po/GVkDAllbTpwu5JAGc0HX5V5ek4neJF3ihpHBdncByC3jK6j9I4GWx1OKlrO9n5e4i41JJIisrIjkxkkMEEmBvpJD6Rv0GQc4jeYJI7K+f+D5HCKMRy94rMwdMFlZVGjKvjHtDfJz05+XeVb7jVx4NUhAVZJpCdCAAKut+rHSAAN2IHoKDpcx8bl4neNLodpJSoWNSz4OANMY66c5IXyzjfqda7OuwYLpn4kAT1W3B2Hp3pHX9QbepO4q+8h9mNrwpcoO9uCMPM48XvCD6i+4bnzJq4UH4ihCqFUBVAwABgADYAAbAe6qbz92WW3FFLEd1cgeGZRufQSD66/mPI+VXWlB465t5KuuGy93cJgHOh13jkA81bH5HBHmKn07QIRwn5l83jExBbvhDFgNqCjw6d2MIIMowwJHXrXpnjHBobuJobiNZY26qw29xHmCPIjBFefO0TsQms9U1nqntxuy9Zoh7wPbUeo3HmNs0FVuOzm7SxW9ZAIiWzl0GFAQo4JbxBizKAN8p03FSXZ72s3HCyI2zNak7xMd0z1MZPsnz0+yfcTmq63NlwbUWhf+TgYEekaQdZk1jz16ifF1xt02qzcV5XsE4RFcRzO9zu7R4RZNMjaEMi6yRGrRnDDJPeLsuRgPRnLXNdvxCETW0gdfrDo6H7Lr1U/kfLIryr2hJjit9/8AczH8ZGP+ddLl7mS4sZhNbSGNx1x7LD7LL0Zfcf8ArUh2iPq4jO2MFysjAdAzxo7ge7UxxQVurV2XWHfcXs19JhIfhGDKf8FVWta+TpwXvL2a4I8MEWkfrSHA/uq/40GzPMLS8mklysNwsZ7zBKI8YZGWQj2AV0EMdshgSDjPfXmm0PS6tz8Jo/8AuquJ2tWKTzwXM6wyRTPGAVfSQMYOoAj1B3HTpU1a81cPuPYubWQny7yMt+BOaDtrzFA0kcSSpI8mrSEZWICqWJODsuwGfUipKodLK2a6QoqCaNC+Y1XOl8phiB0JGQPVfdUxQKUpQKUpQcN5bCWN423V1Kn4MCD+Rqs8s9mljaRRj5rC0qqoeRl1sWAGohnBIycnbHwFWylB8VQBgDA9PKuGWyRldSo0yZDjHtZUKc+vhAHwArnpQeM+beX2sbya2bP0bkKT9ZTujfepB++oit/+UHyUZYkv4ly0Q0T46lCfC37LHB9zei1gFBpHBOM20EthfXMSyxiDQfaMizWmUjCBWC6incHx5GD7qqHNl5BLdSNaoscBx3SqpUgYBwwLElwSQTkjI22xXd5Xj+dxSWGQJJGWW1LEBe9A0tHk7L3qHH60cY863Ls77F4LDTNcabi6G42zFEf0AR4m/TP3AeYZ92d9h0t3pnvdUEHVY+k0o9+f5tT6nc+QGxr0DwrhMVrEsUEaxxqMKqjAH/qT5k7nzqoL2y8OOcTKMEjxEg7EjOMdDjI9xFfmbto4eqlu+RsAnCt4jgZwMgDJ6DegvlKx+1+UTAbru3gIgbSFkD+JSce2pGNIzuQTjBxqqzfxycP/AKeP94/9tBeqVRf45OH/ANPH+8f+2n8cnD/6eP8AeP8A20F6qu8x83fNmEcMD3U7MFEaMqnJBb2m9FGo/ZGCcalzVONdvVlABoBnZgcd2w0gjGNZOCM58gehrg5R5yiueLRPgp86tHkhD+1qNw6uDjIyY7ZPujoK5x/k634vcTRxwNw3iiL3jQyaTDcKfrBk2znqyj4g7kZFxrgc9nM0NxG0ci9Q3mPIg9GU+RGRXpDmfj1uvGrKJdJuhIisdJ1CN4rrI146ZdDpz5g+VWnmrk624lD3VzHq+w42kjJ80by+HQ+YNB5+UcMl4XDBFH/8wdtSq0jnDSukBwyqAzYRZBGTsCdzuDUudLoS8QunU5UzyBf1QxVf7oFXjinZtJwO5N3I6SW8IaS3fYM8vSBCmc6g5DnGRpjY58qy4mg+V6n7F+WfmXC4ywxJOe/fPUBgAg+5ADj1Y1hPZXyWeJX6IwzBFiSc+WkHZPi58Pw1Hyr1e8QKlegIxtt5Y29KClcG5PsJrMXM1rFM04a5dzFrlbvmMu2kFzgNgAelVTg3IHCr2e4jks57Vu9/k4cTRF4xGmSgfwnxh2x1AIz7tM5a5cWxiEMcsrxLtGspVu7G/hVgoYrv0YnGNttqkriMspCsUJGzAAke/BGD99BTuz3kqDhs14luXKFoge8ILAhC+MgDbEgP31dqiuXuBm1WQNM87yytK7uFDEkKoGFAAAVFAAHlUrQKUpQKUpQKUpQKVUu0TmifhsAuo0iliQhZo3Yo/iICmN9xnJwV0n1HQ1VOyXtO+dmZJ1mM8s7SDRE7xIjLGqLqUHQF04ywA8yck0GqXNusiMjgMjAqykZDAjBBHmCNq8o9p3IL8KuioBNvIS0Dn080J+0uce8YPnt6yqI5p5Yh4hbPbzrlW3BHtIw9llPkw/MEg7E0HjVHIII2I3BHUV6Y7Iu09eIwiCdgLuMb5/46j64/SH1h942O2Dc68kz8LuDFMMqcmKQDwSr6j0I816j4YJhLS7eJ1kjZkdCGVlOGUjoQR0NB6B7UuS+H2saXItItTXKCTLsiMH15DHVpRdWCSAMAHpWczSWXeW8MlpaIs6kPPDLMFjIupYS6PJKy933cWdwc5z7quXKPbNa3iJBxeKIsvszPGrxMemXUg923vA0/q1qNty3w24jV0trOWPGEZYomQDJbCkKRjLE7eZPrQU/lrsT4W0cc7JJKJIkYK8h7salU6l06W367kjepv+JvhP8A5Nf7SX/cq4wQqiqqAKqgKqqMKoAwAANgANsV+6Cl/wATfCf/ACa/2kv+5T+JvhP/AJNf7SX/AHKulKCjXXYrwp0ZRa6CQQGSSTUvvGXIyPeCK6fAuAwWPFkVVCILd7aDJJwTL85VQWJOXV5AN9+4k9K0WojmLla3vozHOpIOBlWZW2YON1IyAwBwcjIoK9xxbefi9tGuhrmEpK+ADIkYS66nGQup02z1kQ4q5Xd2kSNJIwREBZmY4VQBkknyFU8R8K5fjdyVhZ92LMXuJcdAASWIz6YUeeOtYh2k9rM3FCYkBhtQciPPikx0aQjY+oUbD3kZoODtV7QjxW58GRbRZWFTsW+07D1bGw8gAOuc1Dh9hJPKkUSl5HYKijqSelfi2tXldUjVndiFVVBLMTsAAOpr0r2S9lQ4anf3ADXbjHqIFPVVPmx+sw+A2yWCf7OeR04XZrEMNK3jncfWbHQfor0H3nqTVqpWT9rXad80MKQLMs8U6yHXE6ROirIrpqcDWG1YyoI8wcgUGsUqp9nfNE/EoDdSJFFE7FYY0Ys4CkhjI+wznYLpHTJ6jFsoFKUoFKUoFKUoFKUoIrjfLFveGP5zH3qxnUqMT3erpqZM4cgZA1ZAydt663KXKMfDlnSHaKWYzIn9HqSNSo9QCpI9AQPLNT1KBXwnFfazPt8vZY+Hx6NXdNOq3GkkFkwx0kjorEAfHA86C58Y4TacTgeGXu54yd9LAlGHQqynwsP/AHtkV517Qex+54aWkjBnteveKPFGP6xR0/WHh+HStx4jBDFZR3XDoU1gRGAQqFEqu6KI20j2GVt9WdJ8XVc1YJ+NRw92lw6RvIABkkRM2N1V2ABPXCnDEb4oPF1dqx4pNAdUMskR9Y3ZT+KkV6T5w7D7K9JeH+SzHfMYHdsf0o9h96lfvrHOY+xjiVpkiH5xGPr2/i/FMBx+BHvoJHlnt6v7bCz6buMf0nhlx7pFG/7Qato5N7VLLiWFjfu5j/wZcBz+qej/AHHPqBXk+WFkYqwKsNiCMEfEHcV8ViCCDgjcEdRQe4a6XF+NQ2kRluJUijHVnOB8B5k+4ZNYTyT2+SW9u8d6r3Dov0D58bnoEkY+X6e5wDnJxWc8083XPEZjLcyFjvpUbJGPRF8h+Z8yaDX+Z/lGIpKWMGv+tnyF+6NfER8SvwrNeL9rXE7knVdyRj7MP0YHuymGP3k1Uan+A8hX17j5vbSMp+uRpj/ffC/gaCDnuGdizsWY7ksSSfiTualeWOUbniMvdW0Zc7am6IgPm7dFH5nyBrXuU/k6qpD382vz7qEkL8GkOGPwUD41r/DOFQ2kQjhjSKNeiqAAPUn1PqTvQVLs67KYOFKHOJrojDSkbLnqsY+qPf1PuG1XqqYO0CG6vfmFrKFk0l2lK7YGPDCG2kfB1ajlQBnD7ipPgfBYba4lEUsxkZVedZZGfWWLBJMvnB8DL4MLtgjwjAWCoHmvlOPiAgSbeKKYTunlJpSRVU/o5cE+oGPOp6lBFcE5Yt7IyfNk7pZDqZFJ7vV01KmcISMA6cA4G21StKUClKUClKUClKUClKUClKUEJzotybKYWeO/KHTknV0OdGB/OEbLnAyQT0wfl9Z2t5w9kYqbV4caidlULs2W6FMA5O4K79KnKgeLcj2lzq72MkOdTqksqJIfV0jdVc+9gTQVLsAuJG4WVfJRJ3WEnzXCsce7WzfmPKun2lt/CXFbHhS7xq3zm6x6AHAPodAb+0WtBur214bbjUY7eBBhRjCgAZwAPP3dSfU1m/ZXwWPijX3EbqMObmUxxq3WNFwfCw3UgFVDAgju6C5cW4a0cb/wa/dTxMimJRqt8sUOl4j4U8DasppYDBO1SHMvOEHD1V7nWkTEL3qpqQMckAhSXBwCc6ce/NOTOXBYWccGdTDLSNnJZmYsxJO7dcZPkBVG7eZg6WFqWCie6BYkgAKuEJJPQDvc591Bcru84fdlI51idpBmNLmLSz5+wJ0BY7/V3qOvOxzhUpybRVP9W8ifkrgflUL21cUgk4d82jZZriWSPuI4iHkyGBLKq5I8IK5/Sx51cbXgjTWEMNyz96IUWR0dlkEgjCswdTnVnJz50FYbsF4X/Ryj/nN/nXYt+w/hKdbdn/Wll/6BwKjexa5cG9trl5JLu2mKO0kjsSh2XGtjgakY7eo9asnGuDrc8QgXVIqxo00+iSRQ4P0cKOFYAgsHb/lY6E0HNbcscMscEQWkBG4Zwgb95/F+dTPD+KwzgmGRJVGxZGDL+8Nj9xqv9pfBkn4XdgorMsDuhIBYGMFxgncezXH2S3ne8Hs29Iyn7jsn+mg7o4+1zdy2tsQotwvzibGSrOCVjjB8JbAyzHIXYYJPh+X/AAK5E0MsV1LIsb/SQyd2EkRgUbBSNSGUNqAJIJUDA61Sex/iRXiPFraU4lNw0wz1Yd46ufhuh/arWaCgdqvJj3MaXlplb608cRX2nUHUU95HVR8R9auryHKOKsnFBcut0o7iWFQBCiA6jGUOWYNnWHLZyQfq6au/CeNrcPcINmt5TE4zn6qOD8CG/EH0qhpyDcx8ZmnsZmtLaRVNwdAIdySWESOCp8m1kYVnYDO6gLjxHmMxX1tbBdffJIz6QS0WnSUd8ezGTqTJ88Y6Gp2unw3hMcAOgEs27ux1SSEbZdjuT5DyA2AA2ruUClKUClKUClKUClKUClKUClKUClKUHxlyMHpUJ/4UjiLNaE2jMdTd0B3TH1aIjQTsMsoVj9qpylBCcv8ADbmNpZLudZnYgJ3aFI0RRthCThyxYk5P1Rnas75h4rDe8y8OiWRHjgRnJBBXXiR9IPQnwJ0rX64LqyjlGmREcejqGH4EUGXWWOB8bMRAWx4idURxhYpc4Kj0Uk4x0w6fZNaxUTzHytbX8QiuY+8RW1r4mUqQCMhlII2J8671had1Gqa3fSMBpG1OR5Zbq2Btk7nG5J3oM25gH8G8w2117MN+ht5j5CQaQhPkM4j/AAervywO8R7k9blu8XPURgaYR7soA+PJpGrj5y5Oh4nAsM2QqyJICOvhPiH7Sll+/PlU6iAAADAGwA6Cg4b62EsTxno6sh/aBH+dZ18n+7LcLaM9YZ5Ex6ZCP/1Y1o15aiRChLqD1KMVb7mUgj7iKiOC8j2Vm2q3t0jb7Q1Fj16liSep6+tBWucezmZ71OI8OlSG8XGtZM91MANPixuCV8J2wRj2SM1YOH3/ABCRcSWsMDdC5n7xPiqKgLfqll+NWKlBGcF5eitdRQZkkOqaQ47yZssxZyMAnLHA6AHAwABUnSlApSlApSlApSlApSlApSlApSlApSlApSlApSlApSlApSlApSlApSlApSlApSlApSlApSlApSlApSlB/9k="/>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hQRERUUExQVFBQWGBsWFRgVFxsdFRYfGxgWFxgdGhoZGyYeGBojGxkdHy8gJScpLCwsGh4xNTAqNSYtLCkBCQoKBQUFDQUFDSkYEhgpKSkpKSkpKSkpKSkpKSkpKSkpKSkpKSkpKSkpKSkpKSkpKSkpKSkpKSkpKSkpKSkpKf/AABEIANgA6gMBIgACEQEDEQH/xAAcAAEAAwADAQEAAAAAAAAAAAAABQYHAwQIAQL/xABNEAACAQMCAwUDCAQMBAQHAAABAgMABBESIQUGMQcTIkFRMmFxCBQjQlKBkaFicoKSFRckM1Njk6KywcLTQ4Ox0hZU0fAYJXN0lKOz/8QAFAEBAAAAAAAAAAAAAAAAAAAAAP/EABQRAQAAAAAAAAAAAAAAAAAAAAD/2gAMAwEAAhEDEQA/ANxpSlApSlApSlApSlApSvgNB9pX5kcKCT0Ayfu61R+zXn9r4Pb3S91ew7uhGNaNgo6j4Mucbbg9G2C7yzKgLMQqjcknAHxJ6V0YuYrZnEa3ELOeiLKhY/BQc1IOoIwRke+so7OoFg4/xeFVCg6ZAAMYBYNtjoPpBQaxSlKBSlfmRNQI33GNiQd/QjcH3ig/VKzDs44/e30t8VuQ1tDMY7Yyxhyw1MRqdSrNhAu5JPiG/raOVOdVu5ri1kTurq2bTKgbUjDOA8bYBKnbYgEZFBZ6UpQKUpQKUpQKUpQKUpQKUpQKUpQKUpQK4ZbxFZVZ1VnzoUsAzY66QTlse6uas67R+ze0uFFy6urRtqmkR27zuznUwLah9GSJMY9lWA6jAXziFoZUKrI8RP1o9OsfAurAfHGahuS4+5jktnJaaBz3jtu8wclo5mJ3YuuxP2kcdFqlrwvjnCt7eVeKWw/4cu04H6JJydthhm/Vrji7XrV7iKWVZLO5QiG4hnUjVG7DcNjcxvhxqCnT3oAy1Bo3NM+iyuWzjEMh/uNj86zznvhTytDe8MhnF1aD+c7opHLGoOUIkKvJtkDSrZBI8xi5c+cS7u10okk0kjxhYolLO6iWMyYA6AJnc4G4Gd6nra47yMMFZCRnS4ww+I8qCH5J5wi4napPHsfZkTO8bgbqfUeYPmCDVJ4Uwi5uugdu+tVx7yFgO39mamOD9nkVjPNePdvE0zF5EiZYrbclsaW1EgEnfUOpxjOKjOJHl9bg3E90ktxn+c+dSs4xsMdy+FwNsACg0Hj3GEtLaW4kICRIznfGcDZRnzJwB7yK7sb5APqM1l1zzjy5JjvZI5sdO+juJcf2iNVjtO1nhT4C3kQ8hqDoB++oAoLhVf5+458z4dczg4ZYyEP6beBP7zCpHh3H7e4/mJ4Zf/pyK3+Emqx2k8kXPFIDDHdJFHqD6GiJ1EDYFw+Qud/ZO+PSgpnInHpOEWdjbtbIxvyZIpWmKIXfTpWT6Nih0mMAjOc+WDVw7P8AkOW0nury7kSS6umywiz3cY1FtKlgCd8eWwUda4+0LlN7zg5jWLRcW4WSFI21YaIY0oQATqTIGwOSu21TPIXM/wA+s43fwzqAlwhGHRxscqd1DY1D3H3UFjY1RuUe06K6knjYHRDIY1uQp+bygkhMt0jY+/wnYjGoLUV2rc0yyuvCbDxXVwPpiD/NRkZIJ+rqXcnyX9YVKcg3FnDGOG20UpeIH52JItJRiPEZSfAxc7AIWBXp4VzQXulQnK/CZLdZldyYzKxt4yc9zH0VQ3UqSCwH1QVXyqboFKUoFKUoFKUoFKUoFKUoFQPMPHp4wY7O3+dTgZILqkUeRtrdj7R6hBvjc6QQTLXyyGNhEVVzsrOCVX1OkEasDfGRnpkdayWHjl5y9dst8zXVhcyFxcBfHG7btqA6e9PQZXoVoLPyB2jSXs81pd25tryEamTfSy5AJGdwRqXzIIIINXplBGDuD1z0rKuJ8zTLxE31nwya8iNusEcyNpDjWzuyjQxYZ0qCceycZBFSPC+0q/uJlhHB7iJ2+vMzLCnqzMYRsPQbnoNzQT3BeLRWshsJZFV0x82DsNUsLEiMLndmQgxHqcIrH2qkeP8AKlrfJpuYElHQFh41/VcYZfuNfjiEtrYrLeTlIyQO9lbOo4GAq5y2M9EXzJ2yTWB9oPbbcXpaK1LW9t0JBxNKP0mHsKfsr95PSg1XmDtR4fwiJbdXa4kiURiNG1MNIwO8kOwO2+ct7qyTmPt44hc5EJW1jPlEMyY98jDOfeoWs4r5Qdm/4nLO2uaR5W+1IxZvxYk11s0pQKVY+B9n17eW0tzBCXji/ef7QjH1yBuQPhudqrpGKD6rkHIOD6jrVs4B2rcSsyNFy7oPqTfSJj08XiUfqkVUaUHoXlP5QtvMQl7Gbdjt3iZaE/Ee2n973kVpkqpdw64JiusApNAyk7ZxgkMrrufCQR7q8XVYuUOfLvhkmq3k8BOXibeJ/ivkf0hg++g3jkPlb+C7u5a8fvZ7lx3V0w8MoO5TP/DlLblD7QC6c6Ti92NlFFLLoI72VhLLkjWdhGpI6hQqBR8D55qscmdoFnxqBoyqiTT9NbyYbI8yMjEie/G22QNqn+XuVrexR1t00h2LsWYsx8gCzEkqo2AzsPichLVmXAucp7rjN0bWLvbGNUimYEDLqWHeJnZzuVIHVEU9dIMn2sc1vbWy29vk3l43cwqvtAHAZh6dQoPqwPkalOUeAQcHsEiZ0QL4pZGYKru2NRy2NtsD3AUFmpVZtuchJdiNI5nt3UAXAhcQiTUQF1kYZWBGGHhBGMnVtZqBSlKBSlKBSlKBX4mmCKWYhVUEsScAADJJPkAK/dUTtO5uNqsaLby3KalkuxGpISEE7O2CBrYYwdiquDjOaCxcvcdkuQWe1lgU5MTSFD3iZ8JKhtcbEHOhlGPU13+KcLiuYnhmRZI3GGVuh/8AQjqCNwdxVGu+f0v4IpOFTBrvvFUQSbAht5BMnUIqKW1qdiuATkg3KLvXgInKwSaSC0L6lXb2lMiDp1wykbb5oMw4bw6/4FfpaWy/PLO6LmGN30tCVwXLNpOgLqBJxhh5Btq0ri/Ho7G1M926qEUayoOGb0RSckk7AZrp8oXcktnFdXaxpMYyS4Gn6PJZSdROjUoDkZwPu2wLtC5yk45fpBCyrbq/dwB20IxJwZHJ6E+WegwMZJyELz92gz8Vn1uSkKk91ED4UHqftOfNvuGBtUtyJ2N3fEdMkgNvbnfvHHjcf1adT+scD0z0rWOROxC1sdMtxi6uBv4h9Ch/RQ+0R9pvuArS6ClWvY7wxLb5ubdXB3MjH6cn17wYK/AYX3VQuO/JtOSbS6GPJJ16ftoN/wBytyr5mg83r8nXiOcGS1A9e8f/AKd1mrjyt8neCJg95Kbgjfu0BSL9o51OPhprU34zCCR3isw6qh1MP2VyfyqG4l2i2UBw88at00s6Bs+9S2pfiQB64oJkPFbiGFQsYY93EigBfCjyYAGwAVGP3VTeeexu04iTKv8AJ7g7mRACrn+sTYMfeCD6k1Xede0WGS94NJbyhojKZHI6qHKwYYfVYK0mQauPFu1WwtX0zSgbgZUq53GpSURjIFI3B04wQfMZDFOK9gfE4m+jWK4XyMciqfvEmnB+Ga4LDsJ4rI2GhSEfaklTA+6Msfyr0JwrnywucdzdwMT0UuFf9x8N+VToNBlvJvYJa23juyLuTGNJGIVyMHC5y595/AHeoDnf5PftS8Ob39xI35RyH/o/71blSg8W4ubC4BIkt7iJsjIKup+/yP4EHzFelOyztPTikXdyYS7jGXUbCQdNaD09R5E+hFWTmfk614jHouYlfHst0kT9VxuPh0PmDWD859mlxwGRL61nDRJINDEhZUJzgMvSQEZBx1GcqBmg2C77Oe+4kb+S6m1hdEKIqARLpwQGYMcnLHUNJ8R3qes+WreNg4jDyDpJKTJL90khZh8AcV0OQ+co+KWaTphX9mVPsOOo+B6g+hHnmuxxLnSzthIZ7iOLu20urnD5wGGE9psqQRpByKCbxXFFcqzMoILIQGHmMgMPyNZZd9sFxeydzwe0aUnIE0/hjGOuASBsN/EwP6JqW5R4HfWE5ub+6WdrspFKqr4YmGRCQ2wwWJjwFAy69aDQqUpQKUpQKUpQK61lfRTDVFJHIPMxsGH4qa6nM953VpM2oIdBVWJwAz+BCSdgNTCuXg3B4LaJUgRERVCjSAMgDbJHtHzz76Cn819j1tcv39qzWV0DqWSDZSfVlUjB/SUg+uaiuX5OLy3R4bf900KIJJp0HimjLFVTIIH0hUqcqG0q/rmtUrhdETXIQFOPG3uXJGT6DJ/E0GU9v3O3ze3WyibEk4zLjqsQOMftsCPgrDzrzxU5zrzGb++nuTnDudAP1UHhjH7oGffmoOg9V9jfMrXvC42kJaSEmByep0YKk+p0MuT5nNTXO8kyWU7wMwdIpWGj2siJyhXzJD6Tjz3rNPk03RMN5H5K8TD9pZAf8AraaDEOE9v5ktykyxwTKvim8TavLMUKp4pD9lnVAdycbV94dY8Y4rALiD5vDC7N3fzt5JZSoOA2JVkjGfVUUbHAAxUzLy9ZS3plazgMJnWUyEe0kivbKTHjQYzcJr1Z3DBsYzWpxoFAAAAAwAOgHlgeVBg3EexvjdwNM17C6/YM0vdj4IIgo+4VGj5OXEP6a0/fl/2q9G0oPIPOXIc3DGVZniclmT6Msd1SKQ+0o2xKv4GrYnyeOIkAiS0wRkfSSf7VS/bpweaWZdCMxM7FFVSWcSW9qilAB4sPC6kDceHIwwzufDkYQxhhhgihh6EKM/nQed//AIdeI/0lp/aSf7Vd+17JOOWSM8F2q6QW0Qzy5bAzgL3YUk9ADXoGlBgvJvygHij7q/QyOM6ZvZJ90iqh6dNSjPqM7nQuQOaZeISySqzNbKCpZkCxvIWB0wgrr7uNBgs5yxfOFxiobtA5Ps5bolLNJZ3hcvpYxgPI6JA7YOGcsJAAR4sMSdq0Pgfc/N4vm6qsJQGNVXSAp3A0+XvHrmg71eW+2Tndr++aNW/k9uxjjA6MwOHf35IwP0QPU16hmzpOOuDivEDHegvHZDzseHXy62xbz4jmz0XfwP8Ask/ulq3DnLke1ueIWdzcRh08UDg+yzEFoNfqNWpceZdB02rytXp/s84kOMcEEUjESKpt3ce2rJgxSA9dQGh8/aBoJ7mTleSdbeK2kW0jhkEoeIDWulWUJGmNABDkEnbG2k5OOXjvLks9p82W4YaiC88gBlADBwUCBUDZAAOwXrg13uX7GSKICW5e6YgfSMsag7fVEajY+8sffXcur2OJdUjpGvq7BR+JNBzKK+1D8B5ohvHuFhdHWB1QsjBlbKK+xG2xJXbO6mpigUpSgUpSgrnOPDI70RWUuru5izyhTglIgG6+X0rRVTW7EpLY54dxK5tvPQx1IfjoKjHxU1oPEOArLPFcCSSOWJWRShGkq5UsrKwIIJVfQ7DfapSgyHiHEuY+Gxu8gtr2JASzgeJQPMqvdsceex/zqd7TeJPY8CdWctM6Jblid2aTaU/eus1fbi3WRSrgMp2IPQ/Gsb+UpxAiG0h8neSQ/sKqj/8AoaDBKUpQbx8mm3xFev6vEv7qyH/VWrcclL6bdCQ82dTDYpGMd4wPkcEIp8mcHyNZ58nGDHDpm+1cMP3Y4v8AMmpRe020t7yaK471bppO70GPAVFJEShiQuGBMmc4JkO+MUFkFgjXc0JUd2bSKMqNl0mS4XSMdBjau7wG5YoYpDmWFu7cnq+ACj/toQx9GLDyqkx9rFgLuSRpdKmJI99OdSyTFhgMcYDCu/a8+2017bdx3jNcKyEd2dLouphJkbYR9S56Ykf0oL1SvjNgZOwrHe0ft2SHVBw8iSTcNPsY08vox0kb9L2R+l5Bo/GedbO0ljhuLiOOSQ+FWPT0LeSKegLYBqbBzXi7uJ7szTHXKyL3szEktgukeSTufE4/9irt2d9sM/DSIJw01qNtJ/nYv1CfIfYO3oVoPTlcF9epDG8kh0oil2PoFGT+Qrq8C5ggvYVmt5FkjbzHUHzDA7qw9DvUJzXxuJbm3tpS4Qg3LhYpH7wREFF+jQ7B8SN6CNQdmoP1b2LLEs0oxPcXMUsgPVBqURx/sIAp8i2s/WrvWX8muWh/4U5aWH0V/amT9r+dA88y+S1GcW51tXWMK0pxLGx/k8/RXBJ/m/SulzP2icO0d29yYJhplhMkE4KsCSj4MWShIIOOqlh50F7NeIZ1wzD0JH517V4ZeGaGOUqyF0Vyre0uoA4OfMZrxjxVNM8o9JHH4MaDqVr/AMnLjei7ntifDLGJF/WjPl8Vc/u1kFWzsp4h3PF7NvtSiM/8wGP/AFUHo7hPJARZBLNcMGlldI1uJVijRpGZFVY2XYKRsc758qqHPl/DDKnD+GW0LcQm2MgRS8CkZ1NIQWD43yT4R4vs5n+0/tGXhkIjj0tdzDESHGEB27x8/VB6A9SPQHET2c2UFjG8rGa8vZzqnliglkGSdWhZdGjTncnV4jv0AAC1chckRcLthEnikbxTSHrI3+SjoB/mSTZarE3MFybi2X5rNDA7ssskjReccndjQjuwBcL4jjfA86s9ApSlApSlBAcat7truA2zxogjlEplRnQ5aHuwFV08Wzb56Z65r5ePeQo0kl1ZIijUzNbyBVA6kk3Wwrs8z81W/D4DNcuEXooG7ufsov1j+Q6kgb1m9nwe85jdZrzVa8NU6ordTh5/RmPoftensjfVQSHKvaBxDiN2Uto4JLONgJLl4pYwce0EUzMSxHQH1BYDpVM+UlNm7tV9IWb8ZCP9Nbta20NrEkaKkUS6URQMKNTBVA95ZgPeTWEfKSi/lls3kYSPwkJ/1UGP0pSg9O9gdtp4Oh+3LK397R/pqW5/7MrfiyAvmKdRhJlGSB10sPrrnfGQRvgjJzx9jcGjgtoPVXb96WRv86ulB57j+Tdd95g3NuI8+0BIXx+ppAz7tX31pfBuX7Dl21aWSTxEASTS7yyY6IgG+NtkX03zjNfe0HtWtuFqU2muSPDEp9nPQyH6g93U+mNx5041zBd8Yu071jJLIwjiQbIpZgAqL0UZxv1PUk0Fl7Re2KfiWqGHVBa9NIP0ko/rCPL9Abeuqors75C/hWSRBNGjJG7BWLaycaY22QqU7xlDb5welfezqezguWbiCHQiMRudyQYyvd6T3hOr1GNJOdqhuO3aR3My2hKW5bCaHch1U5RiWwSTgNggYPkMUFj5e7RZuEpNaxN36M+C2qRVUaWV+5yA0blmzqI+oPDXFwTs6a74fcXvziFe6ILamc6RhzL3gVCwb2CMA5ya6XBOzziHEIpLmKFpFGW1OcNKc+LRq3kbqT+Gc7VCfP54QYtckYUuCmSuC6hJAy+pUBSD5DFB3eVub7nhs3e20mk9GU7xyAeTr5j37EZ2IrfOB832PMdv83lzDcgHwBsSKSpVmhf6w0kgjHQkMCDvk3A7nhY4VKsyZvGJdFaR9LGJSFJKKDGGErjRnxFBuu1UmESJplXUuGwrrkYYYbZh0YbGg0/i3yeL2OT6B4Z487FmKPj9JSCPwJq8cn9jGidbriLpNKgURQxg9xGEAVB4gCwUAALjG2TqqF7OO3gHTb8SOD0S4xsfTvQOn6429QNzW2RShgGUgqRkEHIIO4II6ig/VeL+Zk03lyPSeUfhI1e0K8bc6JjiN4PS5mH/AO16CFqT5Xl0Xts32Z4j+EimoypPlmLVeWy/aniH4yKKD2WbZNWvSuvGNWBqxvtnrjeuSqFzdDfX94bOzufmcMMaPcTKD3jNIW0IuCDsq6jgj2t/Kor+KfiQ9njt194k/wB+g0+SdVxkgajpXJ6nBOB6nAJ+6uSs04LyNxG2vrWW44hJewq8mUYONBMEwVyCxB3OnfoWHrWl0ClKUClKUFZ5p5Fh4jcW73A1RwLJhQzKS7mLScrg4AQ+fUiu5/4Ti/pLv/8AMuf92u/xTiK28LyuDojGp8eSj2m+CrlvuqscV7XuF2/tXaSH0hBkz96AqPvIoO7f8kRuYmWW41RTRTASXM0iHRIrEFJHZTkA4ONjg1nPylbAmKzm8laSM/tBGX/A1Sz9t73GRw/ht1cnoGZcIPedAfb4kVwc02Ul9yxmVGFxbANIrAhlaBikmQdx9Hqb4EUHnivor5Sg9f8AIQWHhNmWIVVto3YkgAZQOSSdgN+tZj2j9vHtW/DT7nuMfj3QP+M/cOjVTO0bnG5lMVkrFbaOG30Rpt3mqCJ1L/bPi2HQbbZ3qH7Pba0kvU+ekrCv0hbK6Po/GVkDAllbTpwu5JAGc0HX5V5ek4neJF3ihpHBdncByC3jK6j9I4GWx1OKlrO9n5e4i41JJIisrIjkxkkMEEmBvpJD6Rv0GQc4jeYJI7K+f+D5HCKMRy94rMwdMFlZVGjKvjHtDfJz05+XeVb7jVx4NUhAVZJpCdCAAKut+rHSAAN2IHoKDpcx8bl4neNLodpJSoWNSz4OANMY66c5IXyzjfqda7OuwYLpn4kAT1W3B2Hp3pHX9QbepO4q+8h9mNrwpcoO9uCMPM48XvCD6i+4bnzJq4UH4ihCqFUBVAwABgADYAAbAe6qbz92WW3FFLEd1cgeGZRufQSD66/mPI+VXWlB465t5KuuGy93cJgHOh13jkA81bH5HBHmKn07QIRwn5l83jExBbvhDFgNqCjw6d2MIIMowwJHXrXpnjHBobuJobiNZY26qw29xHmCPIjBFefO0TsQms9U1nqntxuy9Zoh7wPbUeo3HmNs0FVuOzm7SxW9ZAIiWzl0GFAQo4JbxBizKAN8p03FSXZ72s3HCyI2zNak7xMd0z1MZPsnz0+yfcTmq63NlwbUWhf+TgYEekaQdZk1jz16ifF1xt02qzcV5XsE4RFcRzO9zu7R4RZNMjaEMi6yRGrRnDDJPeLsuRgPRnLXNdvxCETW0gdfrDo6H7Lr1U/kfLIryr2hJjit9/8AczH8ZGP+ddLl7mS4sZhNbSGNx1x7LD7LL0Zfcf8ArUh2iPq4jO2MFysjAdAzxo7ge7UxxQVurV2XWHfcXs19JhIfhGDKf8FVWta+TpwXvL2a4I8MEWkfrSHA/uq/40GzPMLS8mklysNwsZ7zBKI8YZGWQj2AV0EMdshgSDjPfXmm0PS6tz8Jo/8AuquJ2tWKTzwXM6wyRTPGAVfSQMYOoAj1B3HTpU1a81cPuPYubWQny7yMt+BOaDtrzFA0kcSSpI8mrSEZWICqWJODsuwGfUipKodLK2a6QoqCaNC+Y1XOl8phiB0JGQPVfdUxQKUpQKUpQcN5bCWN423V1Kn4MCD+Rqs8s9mljaRRj5rC0qqoeRl1sWAGohnBIycnbHwFWylB8VQBgDA9PKuGWyRldSo0yZDjHtZUKc+vhAHwArnpQeM+beX2sbya2bP0bkKT9ZTujfepB++oit/+UHyUZYkv4ly0Q0T46lCfC37LHB9zei1gFBpHBOM20EthfXMSyxiDQfaMizWmUjCBWC6incHx5GD7qqHNl5BLdSNaoscBx3SqpUgYBwwLElwSQTkjI22xXd5Xj+dxSWGQJJGWW1LEBe9A0tHk7L3qHH60cY863Ls77F4LDTNcabi6G42zFEf0AR4m/TP3AeYZ92d9h0t3pnvdUEHVY+k0o9+f5tT6nc+QGxr0DwrhMVrEsUEaxxqMKqjAH/qT5k7nzqoL2y8OOcTKMEjxEg7EjOMdDjI9xFfmbto4eqlu+RsAnCt4jgZwMgDJ6DegvlKx+1+UTAbru3gIgbSFkD+JSce2pGNIzuQTjBxqqzfxycP/AKeP94/9tBeqVRf45OH/ANPH+8f+2n8cnD/6eP8AeP8A20F6qu8x83fNmEcMD3U7MFEaMqnJBb2m9FGo/ZGCcalzVONdvVlABoBnZgcd2w0gjGNZOCM58gehrg5R5yiueLRPgp86tHkhD+1qNw6uDjIyY7ZPujoK5x/k634vcTRxwNw3iiL3jQyaTDcKfrBk2znqyj4g7kZFxrgc9nM0NxG0ci9Q3mPIg9GU+RGRXpDmfj1uvGrKJdJuhIisdJ1CN4rrI146ZdDpz5g+VWnmrk624lD3VzHq+w42kjJ80by+HQ+YNB5+UcMl4XDBFH/8wdtSq0jnDSukBwyqAzYRZBGTsCdzuDUudLoS8QunU5UzyBf1QxVf7oFXjinZtJwO5N3I6SW8IaS3fYM8vSBCmc6g5DnGRpjY58qy4mg+V6n7F+WfmXC4ywxJOe/fPUBgAg+5ADj1Y1hPZXyWeJX6IwzBFiSc+WkHZPi58Pw1Hyr1e8QKlegIxtt5Y29KClcG5PsJrMXM1rFM04a5dzFrlbvmMu2kFzgNgAelVTg3IHCr2e4jks57Vu9/k4cTRF4xGmSgfwnxh2x1AIz7tM5a5cWxiEMcsrxLtGspVu7G/hVgoYrv0YnGNttqkriMspCsUJGzAAke/BGD99BTuz3kqDhs14luXKFoge8ILAhC+MgDbEgP31dqiuXuBm1WQNM87yytK7uFDEkKoGFAAAVFAAHlUrQKUpQKUpQKUpQKVUu0TmifhsAuo0iliQhZo3Yo/iICmN9xnJwV0n1HQ1VOyXtO+dmZJ1mM8s7SDRE7xIjLGqLqUHQF04ywA8yck0GqXNusiMjgMjAqykZDAjBBHmCNq8o9p3IL8KuioBNvIS0Dn080J+0uce8YPnt6yqI5p5Yh4hbPbzrlW3BHtIw9llPkw/MEg7E0HjVHIII2I3BHUV6Y7Iu09eIwiCdgLuMb5/46j64/SH1h942O2Dc68kz8LuDFMMqcmKQDwSr6j0I816j4YJhLS7eJ1kjZkdCGVlOGUjoQR0NB6B7UuS+H2saXItItTXKCTLsiMH15DHVpRdWCSAMAHpWczSWXeW8MlpaIs6kPPDLMFjIupYS6PJKy933cWdwc5z7quXKPbNa3iJBxeKIsvszPGrxMemXUg923vA0/q1qNty3w24jV0trOWPGEZYomQDJbCkKRjLE7eZPrQU/lrsT4W0cc7JJKJIkYK8h7salU6l06W367kjepv+JvhP8A5Nf7SX/cq4wQqiqqAKqgKqqMKoAwAANgANsV+6Cl/wATfCf/ACa/2kv+5T+JvhP/AJNf7SX/AHKulKCjXXYrwp0ZRa6CQQGSSTUvvGXIyPeCK6fAuAwWPFkVVCILd7aDJJwTL85VQWJOXV5AN9+4k9K0WojmLla3vozHOpIOBlWZW2YON1IyAwBwcjIoK9xxbefi9tGuhrmEpK+ADIkYS66nGQup02z1kQ4q5Xd2kSNJIwREBZmY4VQBkknyFU8R8K5fjdyVhZ92LMXuJcdAASWIz6YUeeOtYh2k9rM3FCYkBhtQciPPikx0aQjY+oUbD3kZoODtV7QjxW58GRbRZWFTsW+07D1bGw8gAOuc1Dh9hJPKkUSl5HYKijqSelfi2tXldUjVndiFVVBLMTsAAOpr0r2S9lQ4anf3ADXbjHqIFPVVPmx+sw+A2yWCf7OeR04XZrEMNK3jncfWbHQfor0H3nqTVqpWT9rXad80MKQLMs8U6yHXE6ROirIrpqcDWG1YyoI8wcgUGsUqp9nfNE/EoDdSJFFE7FYY0Ys4CkhjI+wznYLpHTJ6jFsoFKUoFKUoFKUoFKUoIrjfLFveGP5zH3qxnUqMT3erpqZM4cgZA1ZAydt663KXKMfDlnSHaKWYzIn9HqSNSo9QCpI9AQPLNT1KBXwnFfazPt8vZY+Hx6NXdNOq3GkkFkwx0kjorEAfHA86C58Y4TacTgeGXu54yd9LAlGHQqynwsP/AHtkV517Qex+54aWkjBnteveKPFGP6xR0/WHh+HStx4jBDFZR3XDoU1gRGAQqFEqu6KI20j2GVt9WdJ8XVc1YJ+NRw92lw6RvIABkkRM2N1V2ABPXCnDEb4oPF1dqx4pNAdUMskR9Y3ZT+KkV6T5w7D7K9JeH+SzHfMYHdsf0o9h96lfvrHOY+xjiVpkiH5xGPr2/i/FMBx+BHvoJHlnt6v7bCz6buMf0nhlx7pFG/7Qato5N7VLLiWFjfu5j/wZcBz+qej/AHHPqBXk+WFkYqwKsNiCMEfEHcV8ViCCDgjcEdRQe4a6XF+NQ2kRluJUijHVnOB8B5k+4ZNYTyT2+SW9u8d6r3Dov0D58bnoEkY+X6e5wDnJxWc8083XPEZjLcyFjvpUbJGPRF8h+Z8yaDX+Z/lGIpKWMGv+tnyF+6NfER8SvwrNeL9rXE7knVdyRj7MP0YHuymGP3k1Uan+A8hX17j5vbSMp+uRpj/ffC/gaCDnuGdizsWY7ksSSfiTualeWOUbniMvdW0Zc7am6IgPm7dFH5nyBrXuU/k6qpD382vz7qEkL8GkOGPwUD41r/DOFQ2kQjhjSKNeiqAAPUn1PqTvQVLs67KYOFKHOJrojDSkbLnqsY+qPf1PuG1XqqYO0CG6vfmFrKFk0l2lK7YGPDCG2kfB1ajlQBnD7ipPgfBYba4lEUsxkZVedZZGfWWLBJMvnB8DL4MLtgjwjAWCoHmvlOPiAgSbeKKYTunlJpSRVU/o5cE+oGPOp6lBFcE5Yt7IyfNk7pZDqZFJ7vV01KmcISMA6cA4G21StKUClKUClKUClKUClKUClKUEJzotybKYWeO/KHTknV0OdGB/OEbLnAyQT0wfl9Z2t5w9kYqbV4caidlULs2W6FMA5O4K79KnKgeLcj2lzq72MkOdTqksqJIfV0jdVc+9gTQVLsAuJG4WVfJRJ3WEnzXCsce7WzfmPKun2lt/CXFbHhS7xq3zm6x6AHAPodAb+0WtBur214bbjUY7eBBhRjCgAZwAPP3dSfU1m/ZXwWPijX3EbqMObmUxxq3WNFwfCw3UgFVDAgju6C5cW4a0cb/wa/dTxMimJRqt8sUOl4j4U8DasppYDBO1SHMvOEHD1V7nWkTEL3qpqQMckAhSXBwCc6ce/NOTOXBYWccGdTDLSNnJZmYsxJO7dcZPkBVG7eZg6WFqWCie6BYkgAKuEJJPQDvc591Bcru84fdlI51idpBmNLmLSz5+wJ0BY7/V3qOvOxzhUpybRVP9W8ifkrgflUL21cUgk4d82jZZriWSPuI4iHkyGBLKq5I8IK5/Sx51cbXgjTWEMNyz96IUWR0dlkEgjCswdTnVnJz50FYbsF4X/Ryj/nN/nXYt+w/hKdbdn/Wll/6BwKjexa5cG9trl5JLu2mKO0kjsSh2XGtjgakY7eo9asnGuDrc8QgXVIqxo00+iSRQ4P0cKOFYAgsHb/lY6E0HNbcscMscEQWkBG4Zwgb95/F+dTPD+KwzgmGRJVGxZGDL+8Nj9xqv9pfBkn4XdgorMsDuhIBYGMFxgncezXH2S3ne8Hs29Iyn7jsn+mg7o4+1zdy2tsQotwvzibGSrOCVjjB8JbAyzHIXYYJPh+X/AAK5E0MsV1LIsb/SQyd2EkRgUbBSNSGUNqAJIJUDA61Sex/iRXiPFraU4lNw0wz1Yd46ufhuh/arWaCgdqvJj3MaXlplb608cRX2nUHUU95HVR8R9auryHKOKsnFBcut0o7iWFQBCiA6jGUOWYNnWHLZyQfq6au/CeNrcPcINmt5TE4zn6qOD8CG/EH0qhpyDcx8ZmnsZmtLaRVNwdAIdySWESOCp8m1kYVnYDO6gLjxHmMxX1tbBdffJIz6QS0WnSUd8ezGTqTJ88Y6Gp2unw3hMcAOgEs27ux1SSEbZdjuT5DyA2AA2ruUClKUClKUClKUClKUClKUClKUClKUHxlyMHpUJ/4UjiLNaE2jMdTd0B3TH1aIjQTsMsoVj9qpylBCcv8ADbmNpZLudZnYgJ3aFI0RRthCThyxYk5P1Rnas75h4rDe8y8OiWRHjgRnJBBXXiR9IPQnwJ0rX64LqyjlGmREcejqGH4EUGXWWOB8bMRAWx4idURxhYpc4Kj0Uk4x0w6fZNaxUTzHytbX8QiuY+8RW1r4mUqQCMhlII2J8671had1Gqa3fSMBpG1OR5Zbq2Btk7nG5J3oM25gH8G8w2117MN+ht5j5CQaQhPkM4j/AAervywO8R7k9blu8XPURgaYR7soA+PJpGrj5y5Oh4nAsM2QqyJICOvhPiH7Sll+/PlU6iAAADAGwA6Cg4b62EsTxno6sh/aBH+dZ18n+7LcLaM9YZ5Ex6ZCP/1Y1o15aiRChLqD1KMVb7mUgj7iKiOC8j2Vm2q3t0jb7Q1Fj16liSep6+tBWucezmZ71OI8OlSG8XGtZM91MANPixuCV8J2wRj2SM1YOH3/ABCRcSWsMDdC5n7xPiqKgLfqll+NWKlBGcF5eitdRQZkkOqaQ47yZssxZyMAnLHA6AHAwABUnSlApSlApSlApSlApSlApSlApSlApSlApSlApSlApSlApSlApSlApSlApSlApSlApSlApSlApSlApSlB/9k="/>
          <p:cNvSpPr>
            <a:spLocks noChangeAspect="1" noChangeArrowheads="1"/>
          </p:cNvSpPr>
          <p:nvPr/>
        </p:nvSpPr>
        <p:spPr bwMode="auto">
          <a:xfrm>
            <a:off x="307975" y="59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7315200" y="265267"/>
            <a:ext cx="1447800" cy="1477328"/>
          </a:xfrm>
          <a:prstGeom prst="rect">
            <a:avLst/>
          </a:prstGeom>
          <a:noFill/>
        </p:spPr>
        <p:txBody>
          <a:bodyPr wrap="square" rtlCol="0">
            <a:spAutoFit/>
          </a:bodyPr>
          <a:lstStyle/>
          <a:p>
            <a:pPr algn="ctr"/>
            <a:r>
              <a:rPr lang="en-US" b="1" dirty="0" smtClean="0">
                <a:solidFill>
                  <a:srgbClr val="FF0000"/>
                </a:solidFill>
              </a:rPr>
              <a:t>(Assuming Congress passes extension of this law)</a:t>
            </a:r>
            <a:endParaRPr lang="en-US" b="1" dirty="0">
              <a:solidFill>
                <a:srgbClr val="FF0000"/>
              </a:solidFill>
            </a:endParaRPr>
          </a:p>
        </p:txBody>
      </p:sp>
    </p:spTree>
    <p:extLst>
      <p:ext uri="{BB962C8B-B14F-4D97-AF65-F5344CB8AC3E}">
        <p14:creationId xmlns:p14="http://schemas.microsoft.com/office/powerpoint/2010/main" val="4170627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89371"/>
          </a:xfrm>
        </p:spPr>
        <p:txBody>
          <a:bodyPr>
            <a:normAutofit fontScale="90000"/>
          </a:bodyPr>
          <a:lstStyle/>
          <a:p>
            <a:pPr algn="l"/>
            <a:r>
              <a:rPr lang="en-US" dirty="0" smtClean="0"/>
              <a:t>90/10</a:t>
            </a:r>
            <a:endParaRPr lang="en-US" sz="3100" dirty="0"/>
          </a:p>
        </p:txBody>
      </p:sp>
      <p:sp>
        <p:nvSpPr>
          <p:cNvPr id="3" name="Content Placeholder 2"/>
          <p:cNvSpPr>
            <a:spLocks noGrp="1"/>
          </p:cNvSpPr>
          <p:nvPr>
            <p:ph idx="1"/>
          </p:nvPr>
        </p:nvSpPr>
        <p:spPr>
          <a:xfrm>
            <a:off x="422988" y="971550"/>
            <a:ext cx="5867400" cy="3244446"/>
          </a:xfrm>
          <a:noFill/>
        </p:spPr>
        <p:txBody>
          <a:bodyPr>
            <a:normAutofit fontScale="92500" lnSpcReduction="10000"/>
          </a:bodyPr>
          <a:lstStyle/>
          <a:p>
            <a:r>
              <a:rPr lang="en-US" sz="2400" dirty="0" smtClean="0"/>
              <a:t>On average Americans </a:t>
            </a:r>
            <a:r>
              <a:rPr lang="en-US" sz="2400" dirty="0"/>
              <a:t>typically hold </a:t>
            </a:r>
            <a:r>
              <a:rPr lang="en-US" sz="2400" dirty="0" smtClean="0"/>
              <a:t>9% to 10% of </a:t>
            </a:r>
            <a:r>
              <a:rPr lang="en-US" sz="2400" dirty="0"/>
              <a:t>their wealth in cash</a:t>
            </a:r>
            <a:r>
              <a:rPr lang="en-US" sz="2400" dirty="0" smtClean="0"/>
              <a:t>.  Most hold </a:t>
            </a:r>
            <a:r>
              <a:rPr lang="en-US" sz="2400" dirty="0"/>
              <a:t>more than 90% of </a:t>
            </a:r>
            <a:r>
              <a:rPr lang="en-US" sz="2400" dirty="0" smtClean="0"/>
              <a:t>their wealth </a:t>
            </a:r>
            <a:r>
              <a:rPr lang="en-US" sz="2400" dirty="0"/>
              <a:t>in non-cash assets such as </a:t>
            </a:r>
            <a:r>
              <a:rPr lang="en-US" sz="2400" dirty="0" smtClean="0"/>
              <a:t>securities, retirement plans, </a:t>
            </a:r>
            <a:r>
              <a:rPr lang="en-US" sz="2400" dirty="0"/>
              <a:t>real estate, businesses, and the </a:t>
            </a:r>
            <a:r>
              <a:rPr lang="en-US" sz="2400" dirty="0" smtClean="0"/>
              <a:t>like. </a:t>
            </a:r>
            <a:r>
              <a:rPr lang="en-US" sz="900" dirty="0" smtClean="0"/>
              <a:t>[1]</a:t>
            </a:r>
          </a:p>
          <a:p>
            <a:endParaRPr lang="en-US" sz="800" dirty="0" smtClean="0"/>
          </a:p>
          <a:p>
            <a:r>
              <a:rPr lang="en-US" sz="2400" dirty="0" smtClean="0"/>
              <a:t>But often when </a:t>
            </a:r>
            <a:r>
              <a:rPr lang="en-US" sz="2400" dirty="0"/>
              <a:t>we </a:t>
            </a:r>
            <a:r>
              <a:rPr lang="en-US" sz="2400" dirty="0" smtClean="0"/>
              <a:t>talk about charitable giving, we think … and give… from our cash sources or cash flow. </a:t>
            </a:r>
          </a:p>
          <a:p>
            <a:pPr marL="0" indent="0">
              <a:buNone/>
            </a:pPr>
            <a:endParaRPr lang="en-US" sz="1000" dirty="0" smtClean="0"/>
          </a:p>
          <a:p>
            <a:pPr marL="0" indent="0">
              <a:buNone/>
            </a:pPr>
            <a:endParaRPr lang="en-US" sz="1000" dirty="0"/>
          </a:p>
          <a:p>
            <a:pPr marL="0" indent="0">
              <a:buNone/>
            </a:pPr>
            <a:r>
              <a:rPr lang="en-US" sz="1000" dirty="0" smtClean="0"/>
              <a:t>[</a:t>
            </a:r>
            <a:r>
              <a:rPr lang="en-US" sz="1000" dirty="0"/>
              <a:t>1] http://www.irs.gov/uac/SOI-Tax-Stats-All-Top-Wealthholders-by-Size-of-Net-Worth</a:t>
            </a:r>
          </a:p>
        </p:txBody>
      </p:sp>
      <p:pic>
        <p:nvPicPr>
          <p:cNvPr id="2052" name="Picture 4" descr="http://www.borderstore.com/images/MarlinMuralLG.jpg"/>
          <p:cNvPicPr>
            <a:picLocks noChangeAspect="1" noChangeArrowheads="1"/>
          </p:cNvPicPr>
          <p:nvPr/>
        </p:nvPicPr>
        <p:blipFill rotWithShape="1">
          <a:blip r:embed="rId2">
            <a:extLst>
              <a:ext uri="{28A0092B-C50C-407E-A947-70E740481C1C}">
                <a14:useLocalDpi xmlns:a14="http://schemas.microsoft.com/office/drawing/2010/main" val="0"/>
              </a:ext>
            </a:extLst>
          </a:blip>
          <a:srcRect l="13413" r="13413"/>
          <a:stretch/>
        </p:blipFill>
        <p:spPr bwMode="auto">
          <a:xfrm>
            <a:off x="6781800" y="2405650"/>
            <a:ext cx="1604964" cy="109981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Image result for image fishing in a pond"/>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971550"/>
            <a:ext cx="1604963" cy="1087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57510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457200" y="1543051"/>
            <a:ext cx="8458200" cy="339447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C0135"/>
              </a:buClr>
              <a:buFont typeface="Arial" pitchFamily="34" charset="0"/>
              <a:buNone/>
            </a:pPr>
            <a:endParaRPr lang="en-US" sz="2500" smtClean="0">
              <a:latin typeface="Arial" pitchFamily="34" charset="0"/>
              <a:cs typeface="Arial" pitchFamily="34" charset="0"/>
            </a:endParaRPr>
          </a:p>
          <a:p>
            <a:pPr lvl="1">
              <a:buClr>
                <a:srgbClr val="0C0135"/>
              </a:buClr>
              <a:buFont typeface="Wingdings" pitchFamily="2" charset="2"/>
              <a:buChar char="§"/>
            </a:pPr>
            <a:endParaRPr lang="en-US" sz="2500" dirty="0">
              <a:latin typeface="Arial" pitchFamily="34" charset="0"/>
              <a:cs typeface="Arial" pitchFamily="34" charset="0"/>
            </a:endParaRPr>
          </a:p>
        </p:txBody>
      </p:sp>
      <p:sp>
        <p:nvSpPr>
          <p:cNvPr id="4" name="TextBox 3"/>
          <p:cNvSpPr txBox="1"/>
          <p:nvPr/>
        </p:nvSpPr>
        <p:spPr>
          <a:xfrm>
            <a:off x="304800" y="309146"/>
            <a:ext cx="6934200" cy="646331"/>
          </a:xfrm>
          <a:prstGeom prst="rect">
            <a:avLst/>
          </a:prstGeom>
          <a:noFill/>
        </p:spPr>
        <p:txBody>
          <a:bodyPr wrap="square" rtlCol="0">
            <a:spAutoFit/>
          </a:bodyPr>
          <a:lstStyle/>
          <a:p>
            <a:pPr lvl="0"/>
            <a:r>
              <a:rPr lang="en-US" sz="3600" b="1" dirty="0" smtClean="0">
                <a:solidFill>
                  <a:srgbClr val="001848"/>
                </a:solidFill>
              </a:rPr>
              <a:t>Case Study:</a:t>
            </a:r>
            <a:endParaRPr lang="en-US" sz="3600" dirty="0"/>
          </a:p>
        </p:txBody>
      </p:sp>
      <p:sp>
        <p:nvSpPr>
          <p:cNvPr id="5" name="Rectangle 4"/>
          <p:cNvSpPr/>
          <p:nvPr/>
        </p:nvSpPr>
        <p:spPr>
          <a:xfrm>
            <a:off x="2235051" y="955571"/>
            <a:ext cx="6096000" cy="2562946"/>
          </a:xfrm>
          <a:prstGeom prst="rect">
            <a:avLst/>
          </a:prstGeom>
        </p:spPr>
        <p:txBody>
          <a:bodyPr wrap="square">
            <a:spAutoFit/>
          </a:bodyPr>
          <a:lstStyle/>
          <a:p>
            <a:pPr marL="119063" indent="0">
              <a:lnSpc>
                <a:spcPct val="110000"/>
              </a:lnSpc>
              <a:buNone/>
            </a:pPr>
            <a:r>
              <a:rPr lang="en-US" sz="2100" b="1" dirty="0">
                <a:cs typeface="Arial" pitchFamily="34" charset="0"/>
              </a:rPr>
              <a:t>Joyce</a:t>
            </a:r>
            <a:r>
              <a:rPr lang="en-US" sz="2100" dirty="0">
                <a:cs typeface="Arial" pitchFamily="34" charset="0"/>
              </a:rPr>
              <a:t> has made generous annual gifts to her favorite charities.  Now that she is 70</a:t>
            </a:r>
            <a:r>
              <a:rPr lang="en-US" sz="2100" baseline="30000" dirty="0">
                <a:cs typeface="Arial" pitchFamily="34" charset="0"/>
              </a:rPr>
              <a:t>1/2</a:t>
            </a:r>
            <a:r>
              <a:rPr lang="en-US" sz="2100" dirty="0">
                <a:cs typeface="Arial" pitchFamily="34" charset="0"/>
              </a:rPr>
              <a:t>, she must begin taking her Required Minimum Distributions, which will be $107,000 for the current year.  She does not need the income, as she has other investments that provide an adequate income. And her </a:t>
            </a:r>
            <a:r>
              <a:rPr lang="en-US" sz="2100" dirty="0" err="1">
                <a:cs typeface="Arial" pitchFamily="34" charset="0"/>
              </a:rPr>
              <a:t>RMD</a:t>
            </a:r>
            <a:r>
              <a:rPr lang="en-US" sz="2100" dirty="0">
                <a:cs typeface="Arial" pitchFamily="34" charset="0"/>
              </a:rPr>
              <a:t> payments are taxable at ordinary income rates.</a:t>
            </a:r>
          </a:p>
        </p:txBody>
      </p:sp>
      <p:pic>
        <p:nvPicPr>
          <p:cNvPr id="2055"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2495" y="1203648"/>
            <a:ext cx="1371599" cy="2066793"/>
          </a:xfrm>
          <a:prstGeom prst="rect">
            <a:avLst/>
          </a:prstGeom>
          <a:noFill/>
          <a:ln>
            <a:noFill/>
          </a:ln>
          <a:effectLst>
            <a:outerShdw blurRad="50800" dist="762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075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457200" y="1543051"/>
            <a:ext cx="8458200" cy="339447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C0135"/>
              </a:buClr>
              <a:buFont typeface="Arial" pitchFamily="34" charset="0"/>
              <a:buNone/>
            </a:pPr>
            <a:endParaRPr lang="en-US" sz="2500" smtClean="0">
              <a:latin typeface="Arial" pitchFamily="34" charset="0"/>
              <a:cs typeface="Arial" pitchFamily="34" charset="0"/>
            </a:endParaRPr>
          </a:p>
          <a:p>
            <a:pPr lvl="1">
              <a:buClr>
                <a:srgbClr val="0C0135"/>
              </a:buClr>
              <a:buFont typeface="Wingdings" pitchFamily="2" charset="2"/>
              <a:buChar char="§"/>
            </a:pPr>
            <a:endParaRPr lang="en-US" sz="2500" dirty="0">
              <a:latin typeface="Arial" pitchFamily="34" charset="0"/>
              <a:cs typeface="Arial" pitchFamily="34" charset="0"/>
            </a:endParaRPr>
          </a:p>
        </p:txBody>
      </p:sp>
      <p:sp>
        <p:nvSpPr>
          <p:cNvPr id="4" name="TextBox 3"/>
          <p:cNvSpPr txBox="1"/>
          <p:nvPr/>
        </p:nvSpPr>
        <p:spPr>
          <a:xfrm>
            <a:off x="440094" y="285750"/>
            <a:ext cx="6934200" cy="584775"/>
          </a:xfrm>
          <a:prstGeom prst="rect">
            <a:avLst/>
          </a:prstGeom>
          <a:noFill/>
        </p:spPr>
        <p:txBody>
          <a:bodyPr wrap="square" rtlCol="0">
            <a:spAutoFit/>
          </a:bodyPr>
          <a:lstStyle/>
          <a:p>
            <a:pPr lvl="0"/>
            <a:r>
              <a:rPr lang="en-US" sz="3200" b="1" dirty="0" smtClean="0">
                <a:solidFill>
                  <a:srgbClr val="001848"/>
                </a:solidFill>
              </a:rPr>
              <a:t>Case Study:</a:t>
            </a:r>
            <a:endParaRPr lang="en-US" sz="3200" dirty="0"/>
          </a:p>
        </p:txBody>
      </p:sp>
      <p:sp>
        <p:nvSpPr>
          <p:cNvPr id="6" name="Rectangle 5"/>
          <p:cNvSpPr/>
          <p:nvPr/>
        </p:nvSpPr>
        <p:spPr>
          <a:xfrm>
            <a:off x="457200" y="870525"/>
            <a:ext cx="8078972" cy="3323987"/>
          </a:xfrm>
          <a:prstGeom prst="rect">
            <a:avLst/>
          </a:prstGeom>
        </p:spPr>
        <p:txBody>
          <a:bodyPr wrap="square">
            <a:spAutoFit/>
          </a:bodyPr>
          <a:lstStyle/>
          <a:p>
            <a:pPr marL="119063" indent="0">
              <a:spcBef>
                <a:spcPts val="1200"/>
              </a:spcBef>
              <a:buNone/>
            </a:pPr>
            <a:r>
              <a:rPr lang="en-US" sz="2000" b="1" i="1" u="sng" dirty="0" smtClean="0">
                <a:solidFill>
                  <a:srgbClr val="C00000"/>
                </a:solidFill>
                <a:cs typeface="Arial" pitchFamily="34" charset="0"/>
              </a:rPr>
              <a:t>Solution:</a:t>
            </a:r>
          </a:p>
          <a:p>
            <a:pPr marL="119063" indent="0">
              <a:spcBef>
                <a:spcPts val="1200"/>
              </a:spcBef>
              <a:buNone/>
            </a:pPr>
            <a:r>
              <a:rPr lang="en-US" sz="2000" dirty="0" smtClean="0">
                <a:cs typeface="Arial" pitchFamily="34" charset="0"/>
              </a:rPr>
              <a:t>Transferring $100,000 from her IRA directly to one or more charities will result in the following:</a:t>
            </a:r>
          </a:p>
          <a:p>
            <a:pPr marL="463550" indent="-344488">
              <a:spcBef>
                <a:spcPts val="1200"/>
              </a:spcBef>
              <a:buFont typeface="Wingdings" pitchFamily="2" charset="2"/>
              <a:buChar char="ü"/>
            </a:pPr>
            <a:r>
              <a:rPr lang="en-US" sz="2000" dirty="0" smtClean="0">
                <a:cs typeface="Arial" pitchFamily="34" charset="0"/>
              </a:rPr>
              <a:t>Qualify $100,000 of the $107,000 as non-taxable income</a:t>
            </a:r>
          </a:p>
          <a:p>
            <a:pPr marL="463550" indent="-344488">
              <a:spcBef>
                <a:spcPts val="1200"/>
              </a:spcBef>
              <a:buFont typeface="Wingdings" pitchFamily="2" charset="2"/>
              <a:buChar char="ü"/>
            </a:pPr>
            <a:r>
              <a:rPr lang="en-US" sz="2000" dirty="0" smtClean="0">
                <a:cs typeface="Arial" pitchFamily="34" charset="0"/>
              </a:rPr>
              <a:t>Reduce her AGI and taxable income by $100,000</a:t>
            </a:r>
          </a:p>
          <a:p>
            <a:pPr marL="463550" indent="-344488">
              <a:spcBef>
                <a:spcPts val="1200"/>
              </a:spcBef>
              <a:buFont typeface="Wingdings" pitchFamily="2" charset="2"/>
              <a:buChar char="ü"/>
            </a:pPr>
            <a:r>
              <a:rPr lang="en-US" sz="2000" dirty="0" smtClean="0">
                <a:cs typeface="Arial" pitchFamily="34" charset="0"/>
              </a:rPr>
              <a:t>Save $44,000 in federal and state income taxes</a:t>
            </a:r>
          </a:p>
          <a:p>
            <a:pPr marL="463550" indent="-344488">
              <a:spcBef>
                <a:spcPts val="1200"/>
              </a:spcBef>
              <a:buFont typeface="Wingdings" pitchFamily="2" charset="2"/>
              <a:buChar char="ü"/>
            </a:pPr>
            <a:r>
              <a:rPr lang="en-US" sz="2000" dirty="0" smtClean="0">
                <a:cs typeface="Arial" pitchFamily="34" charset="0"/>
              </a:rPr>
              <a:t>Make a significant current gift to one or more charities without affecting her cash flow</a:t>
            </a:r>
          </a:p>
        </p:txBody>
      </p:sp>
    </p:spTree>
    <p:extLst>
      <p:ext uri="{BB962C8B-B14F-4D97-AF65-F5344CB8AC3E}">
        <p14:creationId xmlns:p14="http://schemas.microsoft.com/office/powerpoint/2010/main" val="251890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2080" y="1424160"/>
            <a:ext cx="8458200" cy="3394472"/>
          </a:xfrm>
        </p:spPr>
        <p:txBody>
          <a:bodyPr>
            <a:normAutofit/>
          </a:bodyPr>
          <a:lstStyle/>
          <a:p>
            <a:pPr>
              <a:lnSpc>
                <a:spcPct val="150000"/>
              </a:lnSpc>
              <a:buClr>
                <a:srgbClr val="0C0135"/>
              </a:buClr>
              <a:buFont typeface="Wingdings" pitchFamily="2" charset="2"/>
              <a:buChar char="ü"/>
            </a:pPr>
            <a:r>
              <a:rPr lang="en-US" sz="2000" dirty="0" smtClean="0">
                <a:cs typeface="Arial" pitchFamily="34" charset="0"/>
              </a:rPr>
              <a:t>Anyone 70 ½ + with IRA considering a gift to charity</a:t>
            </a:r>
          </a:p>
          <a:p>
            <a:pPr>
              <a:lnSpc>
                <a:spcPct val="150000"/>
              </a:lnSpc>
              <a:buClr>
                <a:srgbClr val="0C0135"/>
              </a:buClr>
              <a:buFont typeface="Wingdings" pitchFamily="2" charset="2"/>
              <a:buChar char="ü"/>
            </a:pPr>
            <a:r>
              <a:rPr lang="en-US" sz="2000" dirty="0" smtClean="0">
                <a:cs typeface="Arial" pitchFamily="34" charset="0"/>
              </a:rPr>
              <a:t>Those who do not itemize deductions</a:t>
            </a:r>
          </a:p>
          <a:p>
            <a:pPr>
              <a:lnSpc>
                <a:spcPct val="150000"/>
              </a:lnSpc>
              <a:buClr>
                <a:srgbClr val="0C0135"/>
              </a:buClr>
              <a:buFont typeface="Wingdings" pitchFamily="2" charset="2"/>
              <a:buChar char="ü"/>
            </a:pPr>
            <a:r>
              <a:rPr lang="en-US" sz="2000" dirty="0" smtClean="0">
                <a:cs typeface="Arial" pitchFamily="34" charset="0"/>
              </a:rPr>
              <a:t>Those who do not receive state charitable income tax deduction</a:t>
            </a:r>
          </a:p>
          <a:p>
            <a:pPr>
              <a:lnSpc>
                <a:spcPct val="150000"/>
              </a:lnSpc>
              <a:buClr>
                <a:srgbClr val="0C0135"/>
              </a:buClr>
              <a:buFont typeface="Wingdings" pitchFamily="2" charset="2"/>
              <a:buChar char="ü"/>
            </a:pPr>
            <a:r>
              <a:rPr lang="en-US" sz="2000" dirty="0" smtClean="0">
                <a:cs typeface="Arial" pitchFamily="34" charset="0"/>
              </a:rPr>
              <a:t>Those whose giving exceeds the 50% AGI limitation</a:t>
            </a:r>
          </a:p>
          <a:p>
            <a:pPr>
              <a:lnSpc>
                <a:spcPct val="150000"/>
              </a:lnSpc>
              <a:buClr>
                <a:srgbClr val="0C0135"/>
              </a:buClr>
              <a:buFont typeface="Wingdings" pitchFamily="2" charset="2"/>
              <a:buChar char="ü"/>
            </a:pPr>
            <a:r>
              <a:rPr lang="en-US" sz="2000" dirty="0" smtClean="0">
                <a:cs typeface="Arial" pitchFamily="34" charset="0"/>
              </a:rPr>
              <a:t>Those who are high income earners</a:t>
            </a:r>
          </a:p>
          <a:p>
            <a:pPr>
              <a:lnSpc>
                <a:spcPct val="150000"/>
              </a:lnSpc>
              <a:buClr>
                <a:srgbClr val="0C0135"/>
              </a:buClr>
              <a:buFont typeface="Wingdings" pitchFamily="2" charset="2"/>
              <a:buChar char="ü"/>
            </a:pPr>
            <a:endParaRPr lang="en-US" sz="2800" dirty="0" smtClean="0">
              <a:cs typeface="Arial" pitchFamily="34" charset="0"/>
            </a:endParaRPr>
          </a:p>
          <a:p>
            <a:pPr marL="0" indent="0">
              <a:buClr>
                <a:srgbClr val="0C0135"/>
              </a:buClr>
              <a:buNone/>
            </a:pPr>
            <a:endParaRPr lang="en-US" sz="2500" dirty="0" smtClean="0">
              <a:cs typeface="Arial" pitchFamily="34" charset="0"/>
            </a:endParaRPr>
          </a:p>
          <a:p>
            <a:pPr lvl="1">
              <a:buClr>
                <a:srgbClr val="0C0135"/>
              </a:buClr>
              <a:buFont typeface="Wingdings" pitchFamily="2" charset="2"/>
              <a:buChar char="§"/>
            </a:pPr>
            <a:endParaRPr lang="en-US" sz="2500" dirty="0">
              <a:cs typeface="Arial" pitchFamily="34" charset="0"/>
            </a:endParaRPr>
          </a:p>
        </p:txBody>
      </p:sp>
      <p:sp>
        <p:nvSpPr>
          <p:cNvPr id="7" name="TextBox 6"/>
          <p:cNvSpPr txBox="1"/>
          <p:nvPr/>
        </p:nvSpPr>
        <p:spPr>
          <a:xfrm>
            <a:off x="368300" y="433119"/>
            <a:ext cx="8305800" cy="954107"/>
          </a:xfrm>
          <a:prstGeom prst="rect">
            <a:avLst/>
          </a:prstGeom>
          <a:noFill/>
        </p:spPr>
        <p:txBody>
          <a:bodyPr wrap="square" rtlCol="0">
            <a:spAutoFit/>
          </a:bodyPr>
          <a:lstStyle/>
          <a:p>
            <a:pPr lvl="0"/>
            <a:r>
              <a:rPr lang="en-US" sz="2800" b="1" dirty="0" smtClean="0">
                <a:solidFill>
                  <a:srgbClr val="001848"/>
                </a:solidFill>
              </a:rPr>
              <a:t>IRA Rollover Gifts </a:t>
            </a:r>
            <a:endParaRPr lang="en-US" sz="2800" b="1" dirty="0">
              <a:solidFill>
                <a:srgbClr val="001848"/>
              </a:solidFill>
            </a:endParaRPr>
          </a:p>
          <a:p>
            <a:pPr lvl="0"/>
            <a:r>
              <a:rPr lang="en-US" sz="2800" b="1" dirty="0" smtClean="0">
                <a:solidFill>
                  <a:srgbClr val="001848"/>
                </a:solidFill>
              </a:rPr>
              <a:t>Who Can Benefit?</a:t>
            </a:r>
            <a:endParaRPr lang="en-US" sz="2800" dirty="0"/>
          </a:p>
        </p:txBody>
      </p:sp>
      <p:sp>
        <p:nvSpPr>
          <p:cNvPr id="3" name="AutoShape 2" descr="data:image/jpeg;base64,/9j/4AAQSkZJRgABAQAAAQABAAD/2wCEAAkGBhQSEBQUExQUFRUWGBgVFhcVFxcXGBgaFxQXFBQUFRgYHSYeGBkjGhUUIC8gJCcpLCwsFR4xNTAqNSYrLCkBCQoKDgwOGg8PGiwlHyQpLCwqLDIuLywsLCwsKSwpLCosLCwsLCwsLCksLCwpLCwsLCwsLCwsLCwpLCwsLCwsLP/AABEIALcBEwMBIgACEQEDEQH/xAAbAAEAAgMBAQAAAAAAAAAAAAAABAUCAwYBB//EAD4QAAEDAQYDBgUCBAUEAwAAAAEAAhEDBAUSITFBUWFxBiKBkaGxEzLB0fAjQgcUUmIVgrLh8TNykqIWJGP/xAAaAQACAwEBAAAAAAAAAAAAAAAAAgEDBAUG/8QALhEAAgIBBAAFAQgDAQAAAAAAAAECAxEEEiExBRMiQVEyFGFxgaHB0fAGkfGx/9oADAMBAAIRAxEAPwD7iiIgAiIgAiIgAiIgAiIgAiKvt18Np8z+eahvBKWSwRc5/j7icpUije7t0u9E7WXaKvpXs06qcyoCJCbJGDJERSQEREAEREAEREAEREAEREAEREAEREAEREAEREAEREAEREAEREAEREAF4SvVU3peH7W+KhvBKWTC872/axUzaBJk+Z+i3NbuVptJJymBuqW89liRrqWlrdM+n3Xja258gonxdY04/QLAvOZ8B+dPdJksUSXVru/aY6Z+Ctbutr2gSZVLSdhGfQDjzW6teIptl2+g4qVLHIOOeDsbNag9SFzPZ++A8wumV8XlZKJLDwEREwoREQAREQAREQAREQAREQAREQAREQB4i9RABERABERABERABEWL6gGphAGu2V8DCfJcyaku91ZX5bQBEhUVCSSVTOXOC2EeCe52SrLadt3e3JWDHCFErtl3AD8hKx49mhtHIALyowCN49+K9r18Ogk/nFVzryGLBniOpiQOU6E+irbwWxi2bLVagzPV2w2HMqotFoLjLjMqXVpQTPqqmtb2YonNUuTZeoqJd3FaS2o0cV9Ns7paOi+T3O6bQ0DYA+ef1C+rWbJg6LVR0Y7+zOpVDRJVPb+0raeQElQr9vQzlpsqemzd2ZTznjhC11buWWbu0xO5Hn7Lz/GXay71+6qqzROWy0G2EGMuaRT+Sx0v2Ojs/aE8Z65/7q4sl7NfrkuQs7mv1EHiJHvqpjGFpEFOpFLidkirbst0iHKyVieSsIiKQCIiACIiACIiACIiACIiACIiACIiAMK1YNaSdAuWv++sTTBgBbu1l4EQwDmVz95N/TPTT6rNbPtI0Vw6bPLuqmqZJOW23VWr6kCFXdnx+kTxnyVRX7Sh1q+AzmC7gQJDR4Aknoq4vEclrjmWC8qWyMhrwWBJIK0No4dNVNpDZV7my9QSRzN70nVGub8V1MkQI6ccvzio1w0X0qmEju5bk8ieXFdFetmG6iXaGEbxMA7SjL6H2+6K3tfbzTALBrlrC5eheVpmYaGyMgNRvnOq6ntO0RmJA29PZVlmosDZHghcCuLZddmmf/ZJ4xHSBC+k1bwHwyN4hfP7moEVW8YafMA+0Lrbc/DE8J81or4RkuWWVF41zi5qO15hY1KuJ5W6ICpllyNcI4ikR6lVQ3ulS3gHgo5oEKGy5I9s9UtORj84Lo7FUDmSudp0c1bWRhaMk0ZYKbqky4sjs8l0NJ0gFctd7f1hO7T6f8rqKIhoWqt5RzrI7XgzREVhWEREAEREAEREAEREAEREAEREAERR7feDKLC+o4NaPXkBuUdEpOTwiv7Q3ZjZjBhwETrlz6Li7bMAzIbIPDMZhae0vb6rWllGadPke+7qdug81x/+J1aYMOIG/COcrBbOLlwd6jw21QzN4fwdt2etQwFvCQfzgRC4K87G+jbHTIJcXNIMGCdWnZY0r9qNcKoJga4cpG4I3Ct63af4jYLWnKWkgHrEpNywStHZGfCzkv7hqk02gmS0lszO+UyrV5g9AuGua+RRqQ4wx+p/pdsTyOnku1bUxDqlyLbVKp4ZUV7wbUq/DeSCZhmcuDdf+FJr25tEfuaNsTSAfGIR9hBM/K4EOa4agjcTrzG6jW6869MFrqdOqMsx3DtsOg2TroWKz/3BUX3fTanykZ5EmI00bxPNTLquttWnJcGtaAXceg4krmbew1ajXPptZhcS1o48T0zXQ3bUc9oGQmQNurncgPUpkVSyujrLoaKlYuAyyA8GgfRTO1b++1gP7AXeZyUJlsbZrO97P2tlpP7joDntPsoNa93WprarwGuLWSBkOXSTJhXOSisGaNUper26ItotJZGESSsm3q4DvsI6QV7aJjugE7Sqa8LTaGlvykHXLTXTvSdtuKoRqlwXdOoH5tMr0gyoNxW7FPdw5TO3MKZbrdTphmN0F84RHDUnlmEYHUvkkWdmauLIyVytG10zUa3EQ52bRigkaGJ2zXQ3dTLTIJIMzOcKYoqnJstrG2ag/OS6WmMlzV0P77ydo84zXSs0C119HOt+oyREVhUEREAEREAEREAEREAEREAEREARL0vNlnpOqVDDR5k7NHElfIr/AO0NS1VMTjDR8rRo0fU8SpvbXtH/ADNfC0/pUyQ3mdC/x25dVzxKwXW7nhdHrvDNCqY+ZJep/oa3zso9QyCIW2oXbR6qNVrHcLMdZ5RW1qxYTlrq3Y82/Za2WtuHGzRpkjhx9JU6rBEajgdfAqlr2c03F7M2nJ4+pHFOsMyTco/gXtRwIUy5e1TrMRTqyaWztSzkeLfb2orvtQLcM/LkOm35yW2qA4QVHTIujG6B9Rs9rZVYHNcDuCDIUK3OxSvl1K01bOf03uaOAOXkcoWp3b+0l5aHNw6SWiVeo5XBwpLy5bZdnW2q1U6RLqh5AcTwC2WftFRYC8945dxuQ1yEnafdcXUrPrODnuxcOA6BSKzP03j+0ny730UbsGqGmTWZHS3j2xdaYaG/DZ/TMkkcTpAzgALrRkGtHQxvGnuvkdmq5g8c/Hf7+K+k9nL1NcEkAYA1uW+UylbbeWNZWowSj0i/r2aWquqWVzsnERxMT5qdarThb6AceCi0bOScT9dhsPuUyRm4wYUbHgbqI2jmtV8WEvY3KcOh9xnt9grJlNpEA77rG9Wu+C4scDEd0Hn3p8JQ0RlYwVdhbTmS0YoLZwkEcsui6S7KZDYJcQNMRzIOeagXRZA6D4q8wwhZEmkuCVYB32snvOcHEcpz9iuqXK3LTL7VjyhrT6d0Dzc5dUtdXKObesNIIiK0zhERABERABERABERABERABct/EC/fgWf4bT36st6N/efGY8TwXUr4929vf41sfB7tP8ATH+UnEf/ACJ8gqbp7YnS8Mo869Z6XP8ABQ4kfmsGlbFzGe2RqJIWD6nELY4LAqBiHVptOhgqBaGOGcZ+jxwPAq1qNB1Cg2judDx+U8p2PVMjPZFYKFz/AIdRrm/I7Lpy81aCpKiXhZxmNnZjkZg+uErTYLR3YOoyPgrXysnPTcJOJZubiC5u87s+G7EPlPofsr9lRZVWhwIO+RRGTiyLqo2rnv2Ki7q2StqABMccvPJUlayOpmBmNj9DzVhYasRJE8Bmma+BK3jhkdlKA5vDPyX0XslZfgtwun4jmh7wduDeoBz5kjbPkrksvxLVTylpeyeBlwy8Vd2q3Op2hhBkycQ3ILod9fIJ1HjLMWptw1BP8Tt7a3JpAkzootO2OBPxC1rSAWkNcR/c10EnxAVixwc0HksMA5dEseyjtESk0vM03NcP7Htdy0kEeSnfzNNkNc4BztBx/MlBZc9Jz5c1pz4KVaLvZk1jQGgz4jRM3gjB7dzC0u4A5eUqypOJIA1cQ0dSYUOpUDGZ7ZnmeCrKd/upvFQYQROHECWzEQQDP7vZRCLlLCFnNJZZ9B7O3OaFPvkGocnEEkZcJA4lWy+WO7dW+ZBoEf2gZ+bpA9VWWn+LFqa+C4SP2im1o/8AaXH0Wrcq1jDKPsk7nuU4v8z7Mi+L1f4n2yoBDmsxENa1jWiSdBLpPiryzW6rha6pXqucdSKj2ieTWkCEvnxInoZV/U0fTEXM3F2lnuVXE8HGPJ0e/mumVsZKSyjHODi8MIiJhAiIgAiIgAiIgCFfVu+DZ6tT+hjiOsd31hfB6j5JJX1r+JNtwWIsnOo9rY5A4z/pHmvkm+ehWHUv1YPU+DV4qc/l/wDhnSW0LVSEStjVkO+jwhayFvIWtzVBYRnqPUbrw4bKW9q0VApRTJFJbKWHL9u3LaJ4fZVmLC+dnD1Gv0V9baUtPn5ZrmbTi7sZyYHLJXw5OTf6eSybaRxQ29o3CrbLYPiak8lY2SwBhggTxW6vRuXZyLfFFBtJHlWt8QYcLjPKPGVvuy6Aw4j6q0s1MQsm67LfXo4wfPJyr/EbLV8HQ9kqLPignLBm0ZQJyJiNh7rV2/uZ1G0Cs0fpVBII/a6TjaeGeiiXXavhvBzjQ9OXPfwX0Q2qlXsrsYFRuEugbkDvAA6T6ZcEmrobKNPfh8lFcl44qTTyE8jEFWFdzSFydnsFWkPi0A6rR/cB3n0+TwNR/cPGFn/8mbxhchpxeGdqFiayjprMCHbhSa1qawRMndc9TvmWk6gawVoLXPh1Umm13yU2/wDUfOk7tngO90UqLk8ILLEllls6sa7iASGM7z3egHU7Bcr2ivYOqBrHdxjcIA0kmXGdzpnyUvtNf4ZQbZ6RbiJJq/DGTQMmUp3Izk8fFcg4wDxK6mn0+z1M5Go1Ds49i5uyuTJzjRab1q49pI0O622JkUx0lSaDGsGJy2yr3LDMsLXCW6JTXcaz7TRLabsjha06ZiHPxchxGgX1LDEDgqLszTxh1ciNWs6D5iPHKeRVrZrwa79w1jL2lcG6MYz2x9juQsnYt8+2TKWq6jszedV9arTfBY2nSewx3u9ja5pO4Bp9c1zlmoy+I21V52ctJpucHDL5SeGfd8MykreJEWcxfB1SIi3HOCIiACIiACIiAPlP8UbyxWttOcqbBl/c/vH0wLj5Vn2wrY7baD/+jgP8ncH+lU7ai5djzJs91o4eXTGP3I303LYRw1UUVPBSab5VRuRlTrTkcjw+y9cF4+kDr+dFiKTho6eo+oUD5MXNWh7VILTy9VrdT5hBDRBrMXM2sFrywa/TiurrNVFelDMPG2R6beWa1afDmlI4/iCnGpyh2RbIzCQrS0tyaVX6iVMnFSPED2z+i9HBcHhJvknWXRR7RWhw4LZYK2KnP5oold8u6K9+xQvcuSp11Xm+me64j2PAqqqPloPL6T9AttmfI/Pz/hWYT4ZVnHKL2jfZp1nPpnC2p/1GbEg/M06sOe2/ko3aZ1ntIxsBZWmSYGF2k489fmzA2z5Vr43n8/PRa6jh+eKzz0lT7RdDUWR6Ztu+2fBk/NllIynYxvBz8FGtN6Pc4uxHFnnvvJla3uB9frPso9QZ/n5skjp4Q+lFkrpz+pmDaefE+yztzMIDRqSAFLuqxOqVIY0k/mZKvX9i+81z6sYZyDCczznboiy2upYm+QrqsseYorLKwuIa0SSQAOuQW233T+rhrVmMYNQ0kudyGUNG0roLJddKznGHOe6DG8dAAqKl2aq2iu+tVZgbozHmTG+AaeMLFdrFY9sHhfJtq0nlrdNZfwTbxvtopYKfdpxhEZZaAN5KnslgD6lJp7uJzQ1oMbzJ8ArOt2Vql2IOY6PlaZbB47glRboues28Kbq37cbmhplvyEZkb56IjKiut7HlhJXWWLcsI7a874/lrNUrNEuGFonbHUbTBPi6fBWVz2+KYLjic5zc9cyJzjRcb27vAtFloN0e8VH56gPwsaRwnEerRwXT/FLaVGCQTUAy4AEn1wrlNOKTOh9TaR9DsVSabTy9slvVdclbFTPJxHr/AMqxW2LyjnyWG0EREwoREQAWFWqGtLnGA0Ek8ABJKzXMfxEvD4VhcBrUcKfgZc70aR4pZS2pstprdtkYL3Z8kvi1iraKrxID3ueOIDnFw91XPJBlba7M5C1YzwXLbye6jHasHorc1nRtUHbPWPdajTn9qzbTdECG890paslm0rJQqddrIaTqYEncqaFBdFnhWDlsXjmqByG6j6qvttkDgWicwQrZ4VdaXl3yktbu7d3Jn32TxeGZrYJrDObpuNJ5pv8AA7EfdSaFowvwndXlKxtwjuiOBznmScyeaxtVzUnHFBGHSDAXXq8QjFYkjyuo8CnJuVbX4Mr7G7DSA/7vcx6QsGZglTBdeQGKOAieH2WNKztAcCcWEQToCdgPCVrevpS7OcvBdU3hpL78/wBZ7Sq/pNz4+4C9sdb881uo0GYBllwkrY3C2MIA6JJeKVp5SZdD/HrmsSkl/t/wYu5fmv8AstVSm86A/kqcxpPRR69oOjR4rPPxab+mK/v+jdD/AB2qHM5t/hx/JgKMaxv9furG7+zHxW4zUyzyA56SfsqrGM5cPNXnZq8IxMkRMj6+yzvX3y9/0J1HhWmqhuiv1OjuqzMoswsbA3OpJ5lSXu5hRWWho06raKwnWCsrbk8szJJcIzqVNhktTTXIj9No495x8RAA80rVM9Y6qPabQ1tOfiOkloEGNXCfwqUmDeDUbJWJMV4PAskejgUstkrNrB76jHAfMA1wkcjJzXr7dZwe884uGM+wOa0/43TB7rMXMj7q2NU5dIV2Qj2yL2uszzW/mXNGAVKbGkEHC0EBoPAk4j1cukNfFVsjRGEh56nFTE+/muSJ+I52KS1zi4sk4RnkAOUuHguhu096ic/0pwif6sJc1065tC6FmjsnFPjhHPhrKoSa57PovZgfo4v6nFx8TP1Vwua7FGGPbMicXnMrpUjh5b2ib/M9QREUAEREAFwP8WqsUqA4uefJrR9V3y+OfxJvn49rLGmWUu4P+79588v8qoveIHT8LrctQpL25/Y5gGV6GrS1sLJ9qAC557BP5Npy1UK03hGTcyo9W0OfkFIsljjM6oDLl0eWSyGcTjLvborOjU2K06LRXrwFHYyxFFqirbFeYJwuOex48uqsVDWC2M1JcGD1BwZ4ndANgOSnOCjvYgJLJgXLXUfAWyeGZUS01cJ2L9hs3m77KSuTwjytVPyj5nf+o+6wtUNApt0GvM8SvKXdz1cdStcZyTumwUORupnaPVSC4NEmAq+peQB7okqM6lUqGXZBTt+RfMxwuTZbbyc84Wkx+cF7TshOqlWO7YGQmFjb2VGjJhjiIPsrFXJrMU8GeV1cZYnJZ+Mml4a3LKc/ZZWK8fhknc6KubV1JPFQL174aATvMdE9UN0kjJrbUqZP+9n0OwX+Hd1oDjrrod1Y/wA4SZPlOQ59ZjyXyqwXbBlTb2s5+F3JkEHfOCcvZdH7DxnJ5j7Ys4wfTqdSlU1qZniZ8guetvYuoXOqsqGsDq2oYI5Nzw+GXVc0LvqPpgspuBInSIyHlmFd3d/NsY0YiMhOIg9eaeOknW90JL8xXqoWLbOLMqN3Op/MwtOcmB5SMtlKE/nX/dZuvVxEHbYj1z6rz/EHDYeg8jr6FdWG/b60s/ccybhu9GfzN9lqiRz4c+f+ZdBYxpHX0VLd1QOMEgjg4Z8DhIGe+y6SyUYIjIfmXnI8FDYp2PZGlDXnp9V0KqezjYpnr9FbLk2vM2dGtYigiIqxwiIgCk7Y35/K2R9QfOYYzk52h8ACfBfCK1pznUoixah+o9N4TFKptdtmh9pJWt1IxnvkiLMdlckqz2eFJmERKXLhEW0WtQalWUROkZ5yZqLZc0cSB5ldBVrljoIkbcURdXR0wthJTXwef8S1Vuntg63jv9jNlpDhktFWuBqvEXMnBRm4o9FVdKdKm+2iDWvUnJndHHdRRW4IinCRm8yUnyZNxHglVrRm8k8vREULl4Gm9sHIsxdUDIhp3gTH3XguQnI1HZ8AAvUXp46GhL6Twk/FdU2/WWbGBoDW6D8k81hXZIj85L1Fu2JRwjkucnLc3yc5aOzgfUlzsImTh/cOEbHmrehY6bW4GsbA4gGeZJzlEWeumCbeDVbqLJJJyeD2lYKYzDBx5eS2ioBsPIIitUEjO5sVLQtJtBREyRDZodWxH1/Mlus9TvRufzb7oigCwoNh/B3D75/XwXT3M+eef59Nh0REk+iY9nd3BUyI45+UfdXKIuNb9R1K/pCIirHCIiAP/9k="/>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hQSEBQUExQUFRUWGBgVFhcVFxcXGBgaFxQXFBQUFRgYHSYeGBkjGhUUIC8gJCcpLCwsFR4xNTAqNSYrLCkBCQoKDgwOGg8PGiwlHyQpLCwqLDIuLywsLCwsKSwpLCosLCwsLCwsLCksLCwpLCwsLCwsLCwsLCwpLCwsLCwsLP/AABEIALcBEwMBIgACEQEDEQH/xAAbAAEAAgMBAQAAAAAAAAAAAAAABAUCAwYBB//EAD4QAAEDAQYDBgUCBAUEAwAAAAEAAhEDBAUSITFBUWFxBiKBkaGxEzLB0fAjQgcUUmIVgrLh8TNykqIWJGP/xAAaAQACAwEBAAAAAAAAAAAAAAAAAgEDBAUG/8QALhEAAgIBBAAFAQgDAQAAAAAAAAECAxEEEiExBRMiQVEyFGFxgaHB0fAGkfGx/9oADAMBAAIRAxEAPwD7iiIgAiIgAiIgAiIgAiIgAiKvt18Np8z+eahvBKWSwRc5/j7icpUije7t0u9E7WXaKvpXs06qcyoCJCbJGDJERSQEREAEREAEREAEREAEREAEREAEREAEREAEREAEREAEREAEREAEREAF4SvVU3peH7W+KhvBKWTC872/axUzaBJk+Z+i3NbuVptJJymBuqW89liRrqWlrdM+n3Xja258gonxdY04/QLAvOZ8B+dPdJksUSXVru/aY6Z+Ctbutr2gSZVLSdhGfQDjzW6teIptl2+g4qVLHIOOeDsbNag9SFzPZ++A8wumV8XlZKJLDwEREwoREQAREQAREQAREQAREQAREQAREQB4i9RABERABERABERABEWL6gGphAGu2V8DCfJcyaku91ZX5bQBEhUVCSSVTOXOC2EeCe52SrLadt3e3JWDHCFErtl3AD8hKx49mhtHIALyowCN49+K9r18Ogk/nFVzryGLBniOpiQOU6E+irbwWxi2bLVagzPV2w2HMqotFoLjLjMqXVpQTPqqmtb2YonNUuTZeoqJd3FaS2o0cV9Ns7paOi+T3O6bQ0DYA+ef1C+rWbJg6LVR0Y7+zOpVDRJVPb+0raeQElQr9vQzlpsqemzd2ZTznjhC11buWWbu0xO5Hn7Lz/GXay71+6qqzROWy0G2EGMuaRT+Sx0v2Ojs/aE8Z65/7q4sl7NfrkuQs7mv1EHiJHvqpjGFpEFOpFLidkirbst0iHKyVieSsIiKQCIiACIiACIiACIiACIiACIiACIiAMK1YNaSdAuWv++sTTBgBbu1l4EQwDmVz95N/TPTT6rNbPtI0Vw6bPLuqmqZJOW23VWr6kCFXdnx+kTxnyVRX7Sh1q+AzmC7gQJDR4Aknoq4vEclrjmWC8qWyMhrwWBJIK0No4dNVNpDZV7my9QSRzN70nVGub8V1MkQI6ccvzio1w0X0qmEju5bk8ieXFdFetmG6iXaGEbxMA7SjL6H2+6K3tfbzTALBrlrC5eheVpmYaGyMgNRvnOq6ntO0RmJA29PZVlmosDZHghcCuLZddmmf/ZJ4xHSBC+k1bwHwyN4hfP7moEVW8YafMA+0Lrbc/DE8J81or4RkuWWVF41zi5qO15hY1KuJ5W6ICpllyNcI4ikR6lVQ3ulS3gHgo5oEKGy5I9s9UtORj84Lo7FUDmSudp0c1bWRhaMk0ZYKbqky4sjs8l0NJ0gFctd7f1hO7T6f8rqKIhoWqt5RzrI7XgzREVhWEREAEREAEREAEREAEREAEREAERR7feDKLC+o4NaPXkBuUdEpOTwiv7Q3ZjZjBhwETrlz6Li7bMAzIbIPDMZhae0vb6rWllGadPke+7qdug81x/+J1aYMOIG/COcrBbOLlwd6jw21QzN4fwdt2etQwFvCQfzgRC4K87G+jbHTIJcXNIMGCdWnZY0r9qNcKoJga4cpG4I3Ct63af4jYLWnKWkgHrEpNywStHZGfCzkv7hqk02gmS0lszO+UyrV5g9AuGua+RRqQ4wx+p/pdsTyOnku1bUxDqlyLbVKp4ZUV7wbUq/DeSCZhmcuDdf+FJr25tEfuaNsTSAfGIR9hBM/K4EOa4agjcTrzG6jW6869MFrqdOqMsx3DtsOg2TroWKz/3BUX3fTanykZ5EmI00bxPNTLquttWnJcGtaAXceg4krmbew1ajXPptZhcS1o48T0zXQ3bUc9oGQmQNurncgPUpkVSyujrLoaKlYuAyyA8GgfRTO1b++1gP7AXeZyUJlsbZrO97P2tlpP7joDntPsoNa93WprarwGuLWSBkOXSTJhXOSisGaNUper26ItotJZGESSsm3q4DvsI6QV7aJjugE7Sqa8LTaGlvykHXLTXTvSdtuKoRqlwXdOoH5tMr0gyoNxW7FPdw5TO3MKZbrdTphmN0F84RHDUnlmEYHUvkkWdmauLIyVytG10zUa3EQ52bRigkaGJ2zXQ3dTLTIJIMzOcKYoqnJstrG2ag/OS6WmMlzV0P77ydo84zXSs0C119HOt+oyREVhUEREAEREAEREAEREAEREAEREARL0vNlnpOqVDDR5k7NHElfIr/AO0NS1VMTjDR8rRo0fU8SpvbXtH/ADNfC0/pUyQ3mdC/x25dVzxKwXW7nhdHrvDNCqY+ZJep/oa3zso9QyCIW2oXbR6qNVrHcLMdZ5RW1qxYTlrq3Y82/Za2WtuHGzRpkjhx9JU6rBEajgdfAqlr2c03F7M2nJ4+pHFOsMyTco/gXtRwIUy5e1TrMRTqyaWztSzkeLfb2orvtQLcM/LkOm35yW2qA4QVHTIujG6B9Rs9rZVYHNcDuCDIUK3OxSvl1K01bOf03uaOAOXkcoWp3b+0l5aHNw6SWiVeo5XBwpLy5bZdnW2q1U6RLqh5AcTwC2WftFRYC8945dxuQ1yEnafdcXUrPrODnuxcOA6BSKzP03j+0ny730UbsGqGmTWZHS3j2xdaYaG/DZ/TMkkcTpAzgALrRkGtHQxvGnuvkdmq5g8c/Hf7+K+k9nL1NcEkAYA1uW+UylbbeWNZWowSj0i/r2aWquqWVzsnERxMT5qdarThb6AceCi0bOScT9dhsPuUyRm4wYUbHgbqI2jmtV8WEvY3KcOh9xnt9grJlNpEA77rG9Wu+C4scDEd0Hn3p8JQ0RlYwVdhbTmS0YoLZwkEcsui6S7KZDYJcQNMRzIOeagXRZA6D4q8wwhZEmkuCVYB32snvOcHEcpz9iuqXK3LTL7VjyhrT6d0Dzc5dUtdXKObesNIIiK0zhERABERABERABERABERABct/EC/fgWf4bT36st6N/efGY8TwXUr4929vf41sfB7tP8ATH+UnEf/ACJ8gqbp7YnS8Mo869Z6XP8ABQ4kfmsGlbFzGe2RqJIWD6nELY4LAqBiHVptOhgqBaGOGcZ+jxwPAq1qNB1Cg2judDx+U8p2PVMjPZFYKFz/AIdRrm/I7Lpy81aCpKiXhZxmNnZjkZg+uErTYLR3YOoyPgrXysnPTcJOJZubiC5u87s+G7EPlPofsr9lRZVWhwIO+RRGTiyLqo2rnv2Ki7q2StqABMccvPJUlayOpmBmNj9DzVhYasRJE8Bmma+BK3jhkdlKA5vDPyX0XslZfgtwun4jmh7wduDeoBz5kjbPkrksvxLVTylpeyeBlwy8Vd2q3Op2hhBkycQ3ILod9fIJ1HjLMWptw1BP8Tt7a3JpAkzootO2OBPxC1rSAWkNcR/c10EnxAVixwc0HksMA5dEseyjtESk0vM03NcP7Htdy0kEeSnfzNNkNc4BztBx/MlBZc9Jz5c1pz4KVaLvZk1jQGgz4jRM3gjB7dzC0u4A5eUqypOJIA1cQ0dSYUOpUDGZ7ZnmeCrKd/upvFQYQROHECWzEQQDP7vZRCLlLCFnNJZZ9B7O3OaFPvkGocnEEkZcJA4lWy+WO7dW+ZBoEf2gZ+bpA9VWWn+LFqa+C4SP2im1o/8AaXH0Wrcq1jDKPsk7nuU4v8z7Mi+L1f4n2yoBDmsxENa1jWiSdBLpPiryzW6rha6pXqucdSKj2ieTWkCEvnxInoZV/U0fTEXM3F2lnuVXE8HGPJ0e/mumVsZKSyjHODi8MIiJhAiIgAiIgAiIgCFfVu+DZ6tT+hjiOsd31hfB6j5JJX1r+JNtwWIsnOo9rY5A4z/pHmvkm+ehWHUv1YPU+DV4qc/l/wDhnSW0LVSEStjVkO+jwhayFvIWtzVBYRnqPUbrw4bKW9q0VApRTJFJbKWHL9u3LaJ4fZVmLC+dnD1Gv0V9baUtPn5ZrmbTi7sZyYHLJXw5OTf6eSybaRxQ29o3CrbLYPiak8lY2SwBhggTxW6vRuXZyLfFFBtJHlWt8QYcLjPKPGVvuy6Aw4j6q0s1MQsm67LfXo4wfPJyr/EbLV8HQ9kqLPignLBm0ZQJyJiNh7rV2/uZ1G0Cs0fpVBII/a6TjaeGeiiXXavhvBzjQ9OXPfwX0Q2qlXsrsYFRuEugbkDvAA6T6ZcEmrobKNPfh8lFcl44qTTyE8jEFWFdzSFydnsFWkPi0A6rR/cB3n0+TwNR/cPGFn/8mbxhchpxeGdqFiayjprMCHbhSa1qawRMndc9TvmWk6gawVoLXPh1Umm13yU2/wDUfOk7tngO90UqLk8ILLEllls6sa7iASGM7z3egHU7Bcr2ivYOqBrHdxjcIA0kmXGdzpnyUvtNf4ZQbZ6RbiJJq/DGTQMmUp3Izk8fFcg4wDxK6mn0+z1M5Go1Ds49i5uyuTJzjRab1q49pI0O622JkUx0lSaDGsGJy2yr3LDMsLXCW6JTXcaz7TRLabsjha06ZiHPxchxGgX1LDEDgqLszTxh1ciNWs6D5iPHKeRVrZrwa79w1jL2lcG6MYz2x9juQsnYt8+2TKWq6jszedV9arTfBY2nSewx3u9ja5pO4Bp9c1zlmoy+I21V52ctJpucHDL5SeGfd8MykreJEWcxfB1SIi3HOCIiACIiACIiAPlP8UbyxWttOcqbBl/c/vH0wLj5Vn2wrY7baD/+jgP8ncH+lU7ai5djzJs91o4eXTGP3I303LYRw1UUVPBSab5VRuRlTrTkcjw+y9cF4+kDr+dFiKTho6eo+oUD5MXNWh7VILTy9VrdT5hBDRBrMXM2sFrywa/TiurrNVFelDMPG2R6beWa1afDmlI4/iCnGpyh2RbIzCQrS0tyaVX6iVMnFSPED2z+i9HBcHhJvknWXRR7RWhw4LZYK2KnP5oold8u6K9+xQvcuSp11Xm+me64j2PAqqqPloPL6T9AttmfI/Pz/hWYT4ZVnHKL2jfZp1nPpnC2p/1GbEg/M06sOe2/ko3aZ1ntIxsBZWmSYGF2k489fmzA2z5Vr43n8/PRa6jh+eKzz0lT7RdDUWR6Ztu+2fBk/NllIynYxvBz8FGtN6Pc4uxHFnnvvJla3uB9frPso9QZ/n5skjp4Q+lFkrpz+pmDaefE+yztzMIDRqSAFLuqxOqVIY0k/mZKvX9i+81z6sYZyDCczznboiy2upYm+QrqsseYorLKwuIa0SSQAOuQW233T+rhrVmMYNQ0kudyGUNG0roLJddKznGHOe6DG8dAAqKl2aq2iu+tVZgbozHmTG+AaeMLFdrFY9sHhfJtq0nlrdNZfwTbxvtopYKfdpxhEZZaAN5KnslgD6lJp7uJzQ1oMbzJ8ArOt2Vql2IOY6PlaZbB47glRboues28Kbq37cbmhplvyEZkb56IjKiut7HlhJXWWLcsI7a874/lrNUrNEuGFonbHUbTBPi6fBWVz2+KYLjic5zc9cyJzjRcb27vAtFloN0e8VH56gPwsaRwnEerRwXT/FLaVGCQTUAy4AEn1wrlNOKTOh9TaR9DsVSabTy9slvVdclbFTPJxHr/AMqxW2LyjnyWG0EREwoREQAWFWqGtLnGA0Ek8ABJKzXMfxEvD4VhcBrUcKfgZc70aR4pZS2pstprdtkYL3Z8kvi1iraKrxID3ueOIDnFw91XPJBlba7M5C1YzwXLbye6jHasHorc1nRtUHbPWPdajTn9qzbTdECG890paslm0rJQqddrIaTqYEncqaFBdFnhWDlsXjmqByG6j6qvttkDgWicwQrZ4VdaXl3yktbu7d3Jn32TxeGZrYJrDObpuNJ5pv8AA7EfdSaFowvwndXlKxtwjuiOBznmScyeaxtVzUnHFBGHSDAXXq8QjFYkjyuo8CnJuVbX4Mr7G7DSA/7vcx6QsGZglTBdeQGKOAieH2WNKztAcCcWEQToCdgPCVrevpS7OcvBdU3hpL78/wBZ7Sq/pNz4+4C9sdb881uo0GYBllwkrY3C2MIA6JJeKVp5SZdD/HrmsSkl/t/wYu5fmv8AstVSm86A/kqcxpPRR69oOjR4rPPxab+mK/v+jdD/AB2qHM5t/hx/JgKMaxv9furG7+zHxW4zUyzyA56SfsqrGM5cPNXnZq8IxMkRMj6+yzvX3y9/0J1HhWmqhuiv1OjuqzMoswsbA3OpJ5lSXu5hRWWho06raKwnWCsrbk8szJJcIzqVNhktTTXIj9No495x8RAA80rVM9Y6qPabQ1tOfiOkloEGNXCfwqUmDeDUbJWJMV4PAskejgUstkrNrB76jHAfMA1wkcjJzXr7dZwe884uGM+wOa0/43TB7rMXMj7q2NU5dIV2Qj2yL2uszzW/mXNGAVKbGkEHC0EBoPAk4j1cukNfFVsjRGEh56nFTE+/muSJ+I52KS1zi4sk4RnkAOUuHguhu096ic/0pwif6sJc1065tC6FmjsnFPjhHPhrKoSa57PovZgfo4v6nFx8TP1Vwua7FGGPbMicXnMrpUjh5b2ib/M9QREUAEREAFwP8WqsUqA4uefJrR9V3y+OfxJvn49rLGmWUu4P+79588v8qoveIHT8LrctQpL25/Y5gGV6GrS1sLJ9qAC557BP5Npy1UK03hGTcyo9W0OfkFIsljjM6oDLl0eWSyGcTjLvborOjU2K06LRXrwFHYyxFFqirbFeYJwuOex48uqsVDWC2M1JcGD1BwZ4ndANgOSnOCjvYgJLJgXLXUfAWyeGZUS01cJ2L9hs3m77KSuTwjytVPyj5nf+o+6wtUNApt0GvM8SvKXdz1cdStcZyTumwUORupnaPVSC4NEmAq+peQB7okqM6lUqGXZBTt+RfMxwuTZbbyc84Wkx+cF7TshOqlWO7YGQmFjb2VGjJhjiIPsrFXJrMU8GeV1cZYnJZ+Mml4a3LKc/ZZWK8fhknc6KubV1JPFQL174aATvMdE9UN0kjJrbUqZP+9n0OwX+Hd1oDjrrod1Y/wA4SZPlOQ59ZjyXyqwXbBlTb2s5+F3JkEHfOCcvZdH7DxnJ5j7Ys4wfTqdSlU1qZniZ8guetvYuoXOqsqGsDq2oYI5Nzw+GXVc0LvqPpgspuBInSIyHlmFd3d/NsY0YiMhOIg9eaeOknW90JL8xXqoWLbOLMqN3Op/MwtOcmB5SMtlKE/nX/dZuvVxEHbYj1z6rz/EHDYeg8jr6FdWG/b60s/ccybhu9GfzN9lqiRz4c+f+ZdBYxpHX0VLd1QOMEgjg4Z8DhIGe+y6SyUYIjIfmXnI8FDYp2PZGlDXnp9V0KqezjYpnr9FbLk2vM2dGtYigiIqxwiIgCk7Y35/K2R9QfOYYzk52h8ACfBfCK1pznUoixah+o9N4TFKptdtmh9pJWt1IxnvkiLMdlckqz2eFJmERKXLhEW0WtQalWUROkZ5yZqLZc0cSB5ldBVrljoIkbcURdXR0wthJTXwef8S1Vuntg63jv9jNlpDhktFWuBqvEXMnBRm4o9FVdKdKm+2iDWvUnJndHHdRRW4IinCRm8yUnyZNxHglVrRm8k8vREULl4Gm9sHIsxdUDIhp3gTH3XguQnI1HZ8AAvUXp46GhL6Twk/FdU2/WWbGBoDW6D8k81hXZIj85L1Fu2JRwjkucnLc3yc5aOzgfUlzsImTh/cOEbHmrehY6bW4GsbA4gGeZJzlEWeumCbeDVbqLJJJyeD2lYKYzDBx5eS2ioBsPIIitUEjO5sVLQtJtBREyRDZodWxH1/Mlus9TvRufzb7oigCwoNh/B3D75/XwXT3M+eef59Nh0REk+iY9nd3BUyI45+UfdXKIuNb9R1K/pCIirHCIiAP/9k="/>
          <p:cNvSpPr>
            <a:spLocks noChangeAspect="1" noChangeArrowheads="1"/>
          </p:cNvSpPr>
          <p:nvPr/>
        </p:nvSpPr>
        <p:spPr bwMode="auto">
          <a:xfrm>
            <a:off x="307975" y="59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4991" y="728027"/>
            <a:ext cx="1981199" cy="1318398"/>
          </a:xfrm>
          <a:prstGeom prst="rect">
            <a:avLst/>
          </a:prstGeom>
          <a:noFill/>
          <a:ln w="3175">
            <a:solidFill>
              <a:schemeClr val="bg1">
                <a:lumMod val="65000"/>
              </a:schemeClr>
            </a:solidFill>
            <a:miter lim="800000"/>
            <a:headEnd/>
            <a:tailEnd/>
          </a:ln>
          <a:effectLst>
            <a:outerShdw blurRad="50800" dist="762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4369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3224" y="234554"/>
            <a:ext cx="8229600" cy="584775"/>
          </a:xfrm>
          <a:prstGeom prst="rect">
            <a:avLst/>
          </a:prstGeom>
          <a:noFill/>
        </p:spPr>
        <p:txBody>
          <a:bodyPr wrap="square" rtlCol="0">
            <a:spAutoFit/>
          </a:bodyPr>
          <a:lstStyle/>
          <a:p>
            <a:pPr lvl="0"/>
            <a:r>
              <a:rPr lang="en-US" sz="3200" b="1" dirty="0" smtClean="0">
                <a:solidFill>
                  <a:srgbClr val="001848"/>
                </a:solidFill>
              </a:rPr>
              <a:t>IRA Gifts – “</a:t>
            </a:r>
            <a:r>
              <a:rPr lang="en-US" sz="3200" b="1" dirty="0" err="1" smtClean="0">
                <a:solidFill>
                  <a:srgbClr val="001848"/>
                </a:solidFill>
              </a:rPr>
              <a:t>UnRollover</a:t>
            </a:r>
            <a:r>
              <a:rPr lang="en-US" sz="3200" b="1" dirty="0" smtClean="0">
                <a:solidFill>
                  <a:srgbClr val="001848"/>
                </a:solidFill>
              </a:rPr>
              <a:t> Rollover”</a:t>
            </a:r>
            <a:r>
              <a:rPr lang="en-US" sz="1200" b="1" baseline="30000" dirty="0" smtClean="0">
                <a:solidFill>
                  <a:srgbClr val="001848"/>
                </a:solidFill>
              </a:rPr>
              <a:t>[1]</a:t>
            </a:r>
            <a:endParaRPr lang="en-US" sz="1200" baseline="30000" dirty="0"/>
          </a:p>
        </p:txBody>
      </p:sp>
      <p:sp>
        <p:nvSpPr>
          <p:cNvPr id="5" name="TextBox 4"/>
          <p:cNvSpPr txBox="1"/>
          <p:nvPr/>
        </p:nvSpPr>
        <p:spPr>
          <a:xfrm>
            <a:off x="457200" y="3916781"/>
            <a:ext cx="4644220" cy="246221"/>
          </a:xfrm>
          <a:prstGeom prst="rect">
            <a:avLst/>
          </a:prstGeom>
          <a:noFill/>
        </p:spPr>
        <p:txBody>
          <a:bodyPr wrap="none" rtlCol="0">
            <a:spAutoFit/>
          </a:bodyPr>
          <a:lstStyle/>
          <a:p>
            <a:r>
              <a:rPr lang="en-US" sz="1000" dirty="0"/>
              <a:t>[1] </a:t>
            </a:r>
            <a:r>
              <a:rPr lang="en-US" sz="1000" dirty="0" smtClean="0"/>
              <a:t>Rolling With the Rollover.  </a:t>
            </a:r>
            <a:r>
              <a:rPr lang="en-US" sz="1000" i="1" dirty="0" smtClean="0"/>
              <a:t>Trust and Estates, </a:t>
            </a:r>
            <a:r>
              <a:rPr lang="en-US" sz="1000" dirty="0" smtClean="0"/>
              <a:t>September 2015, Robert F. Sharpe, Jr.</a:t>
            </a:r>
            <a:endParaRPr lang="en-US" sz="1000" i="1" dirty="0"/>
          </a:p>
        </p:txBody>
      </p:sp>
      <p:sp>
        <p:nvSpPr>
          <p:cNvPr id="6" name="Rectangle 5"/>
          <p:cNvSpPr/>
          <p:nvPr/>
        </p:nvSpPr>
        <p:spPr>
          <a:xfrm>
            <a:off x="457200" y="895350"/>
            <a:ext cx="8145624" cy="2862322"/>
          </a:xfrm>
          <a:prstGeom prst="rect">
            <a:avLst/>
          </a:prstGeom>
        </p:spPr>
        <p:txBody>
          <a:bodyPr wrap="square">
            <a:spAutoFit/>
          </a:bodyPr>
          <a:lstStyle/>
          <a:p>
            <a:r>
              <a:rPr lang="en-US" dirty="0"/>
              <a:t>Keep in mind that in every year the IRA gift legislation has been extended the benefits have been retroactive to the beginning of that year. </a:t>
            </a:r>
            <a:r>
              <a:rPr lang="en-US" dirty="0" smtClean="0"/>
              <a:t> Under these</a:t>
            </a:r>
            <a:r>
              <a:rPr lang="en-US" dirty="0"/>
              <a:t> circumstances, some have suggested that potential donors adopt the Nike slogan and “Just Do It.” </a:t>
            </a:r>
            <a:endParaRPr lang="en-US" dirty="0" smtClean="0"/>
          </a:p>
          <a:p>
            <a:endParaRPr lang="en-US" dirty="0"/>
          </a:p>
          <a:p>
            <a:r>
              <a:rPr lang="en-US" dirty="0" smtClean="0"/>
              <a:t>If </a:t>
            </a:r>
            <a:r>
              <a:rPr lang="en-US" dirty="0"/>
              <a:t>the provision is passed, the </a:t>
            </a:r>
            <a:r>
              <a:rPr lang="en-US" dirty="0" smtClean="0"/>
              <a:t>gift is covered.</a:t>
            </a:r>
          </a:p>
          <a:p>
            <a:endParaRPr lang="en-US" dirty="0" smtClean="0"/>
          </a:p>
          <a:p>
            <a:r>
              <a:rPr lang="en-US" dirty="0" smtClean="0"/>
              <a:t>If </a:t>
            </a:r>
            <a:r>
              <a:rPr lang="en-US" dirty="0"/>
              <a:t>the provision is not passed, the amount directed to charity will be reportable as income but will also count as a charitable deduction, resulting in a wash for tax purposes for </a:t>
            </a:r>
            <a:r>
              <a:rPr lang="en-US" i="1" dirty="0"/>
              <a:t>those who itemize and can fully deduct the gift amount</a:t>
            </a:r>
            <a:r>
              <a:rPr lang="en-US" dirty="0"/>
              <a:t>.</a:t>
            </a:r>
          </a:p>
        </p:txBody>
      </p:sp>
    </p:spTree>
    <p:extLst>
      <p:ext uri="{BB962C8B-B14F-4D97-AF65-F5344CB8AC3E}">
        <p14:creationId xmlns:p14="http://schemas.microsoft.com/office/powerpoint/2010/main" val="15447295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9" name="Rectangle 3"/>
          <p:cNvSpPr>
            <a:spLocks noChangeArrowheads="1"/>
          </p:cNvSpPr>
          <p:nvPr/>
        </p:nvSpPr>
        <p:spPr bwMode="auto">
          <a:xfrm>
            <a:off x="590550" y="666750"/>
            <a:ext cx="5429250" cy="3505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folHlink"/>
              </a:buClr>
              <a:buSzPct val="60000"/>
              <a:buFont typeface="Wingdings" pitchFamily="2" charset="2"/>
              <a:buChar char="n"/>
              <a:defRPr sz="28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4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0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a:solidFill>
                  <a:schemeClr val="tx1"/>
                </a:solidFill>
                <a:latin typeface="Tahoma" pitchFamily="34" charset="0"/>
              </a:defRPr>
            </a:lvl5pPr>
            <a:lvl6pPr marL="2514600" indent="-228600" fontAlgn="base">
              <a:spcBef>
                <a:spcPct val="20000"/>
              </a:spcBef>
              <a:spcAft>
                <a:spcPct val="0"/>
              </a:spcAft>
              <a:buClr>
                <a:schemeClr val="accent1"/>
              </a:buClr>
              <a:buSzPct val="50000"/>
              <a:buFont typeface="Wingdings" pitchFamily="2" charset="2"/>
              <a:buChar char="n"/>
              <a:defRPr>
                <a:solidFill>
                  <a:schemeClr val="tx1"/>
                </a:solidFill>
                <a:latin typeface="Tahoma" pitchFamily="34" charset="0"/>
              </a:defRPr>
            </a:lvl6pPr>
            <a:lvl7pPr marL="2971800" indent="-228600" fontAlgn="base">
              <a:spcBef>
                <a:spcPct val="20000"/>
              </a:spcBef>
              <a:spcAft>
                <a:spcPct val="0"/>
              </a:spcAft>
              <a:buClr>
                <a:schemeClr val="accent1"/>
              </a:buClr>
              <a:buSzPct val="50000"/>
              <a:buFont typeface="Wingdings" pitchFamily="2" charset="2"/>
              <a:buChar char="n"/>
              <a:defRPr>
                <a:solidFill>
                  <a:schemeClr val="tx1"/>
                </a:solidFill>
                <a:latin typeface="Tahoma" pitchFamily="34" charset="0"/>
              </a:defRPr>
            </a:lvl7pPr>
            <a:lvl8pPr marL="3429000" indent="-228600" fontAlgn="base">
              <a:spcBef>
                <a:spcPct val="20000"/>
              </a:spcBef>
              <a:spcAft>
                <a:spcPct val="0"/>
              </a:spcAft>
              <a:buClr>
                <a:schemeClr val="accent1"/>
              </a:buClr>
              <a:buSzPct val="50000"/>
              <a:buFont typeface="Wingdings" pitchFamily="2" charset="2"/>
              <a:buChar char="n"/>
              <a:defRPr>
                <a:solidFill>
                  <a:schemeClr val="tx1"/>
                </a:solidFill>
                <a:latin typeface="Tahoma" pitchFamily="34" charset="0"/>
              </a:defRPr>
            </a:lvl8pPr>
            <a:lvl9pPr marL="3886200" indent="-228600" fontAlgn="base">
              <a:spcBef>
                <a:spcPct val="20000"/>
              </a:spcBef>
              <a:spcAft>
                <a:spcPct val="0"/>
              </a:spcAft>
              <a:buClr>
                <a:schemeClr val="accent1"/>
              </a:buClr>
              <a:buSzPct val="50000"/>
              <a:buFont typeface="Wingdings" pitchFamily="2" charset="2"/>
              <a:buChar char="n"/>
              <a:defRPr>
                <a:solidFill>
                  <a:schemeClr val="tx1"/>
                </a:solidFill>
                <a:latin typeface="Tahoma" pitchFamily="34" charset="0"/>
              </a:defRPr>
            </a:lvl9pPr>
          </a:lstStyle>
          <a:p>
            <a:pPr>
              <a:buFont typeface="Wingdings" pitchFamily="2" charset="2"/>
              <a:buNone/>
            </a:pPr>
            <a:r>
              <a:rPr lang="en-US" altLang="en-US" sz="2400" i="1" dirty="0">
                <a:latin typeface="Sylfaen" panose="010A0502050306030303" pitchFamily="18" charset="0"/>
                <a:cs typeface="Times New Roman" pitchFamily="18" charset="0"/>
              </a:rPr>
              <a:t>“To give away money is an easy matter and in any man’s power, but to decide to whom to give it and how large and when, and for what purpose and how, is neither in every man’s power nor an easy matter.  Hence, it is that such excellence is rare, praiseworthy and noble.”</a:t>
            </a:r>
            <a:r>
              <a:rPr lang="en-US" altLang="en-US" sz="2400" dirty="0">
                <a:latin typeface="Sylfaen" panose="010A0502050306030303" pitchFamily="18" charset="0"/>
                <a:cs typeface="Times New Roman" pitchFamily="18" charset="0"/>
              </a:rPr>
              <a:t>  </a:t>
            </a:r>
            <a:r>
              <a:rPr lang="en-US" altLang="en-US" sz="2000" dirty="0">
                <a:latin typeface="Arial" charset="0"/>
                <a:cs typeface="Times New Roman" pitchFamily="18" charset="0"/>
              </a:rPr>
              <a:t>	</a:t>
            </a:r>
            <a:endParaRPr lang="en-US" altLang="en-US" sz="2000" dirty="0" smtClean="0">
              <a:latin typeface="Arial" charset="0"/>
              <a:cs typeface="Times New Roman" pitchFamily="18" charset="0"/>
            </a:endParaRPr>
          </a:p>
          <a:p>
            <a:pPr>
              <a:buFont typeface="Wingdings" pitchFamily="2" charset="2"/>
              <a:buNone/>
            </a:pPr>
            <a:r>
              <a:rPr lang="en-US" altLang="en-US" sz="2000" dirty="0">
                <a:latin typeface="Arial" charset="0"/>
                <a:cs typeface="Times New Roman" pitchFamily="18" charset="0"/>
              </a:rPr>
              <a:t>	</a:t>
            </a:r>
            <a:r>
              <a:rPr lang="en-US" altLang="en-US" sz="2000" dirty="0" smtClean="0">
                <a:latin typeface="Arial" charset="0"/>
                <a:cs typeface="Times New Roman" pitchFamily="18" charset="0"/>
              </a:rPr>
              <a:t>			  -- Aristotle</a:t>
            </a:r>
            <a:r>
              <a:rPr lang="en-US" altLang="en-US" sz="2000" dirty="0" smtClean="0">
                <a:latin typeface="Arial" charset="0"/>
              </a:rPr>
              <a:t> </a:t>
            </a:r>
            <a:endParaRPr lang="en-US" altLang="en-US" sz="2000" dirty="0">
              <a:latin typeface="Arial" charset="0"/>
            </a:endParaRPr>
          </a:p>
        </p:txBody>
      </p:sp>
      <p:pic>
        <p:nvPicPr>
          <p:cNvPr id="362500" name="Picture 4" descr="C:\Documents and Settings\MOcchipinti.MEMNET\Application Data\Microsoft\Media Catalog\Downloaded Clips\cl8d\j03536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5" y="742950"/>
            <a:ext cx="226377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6249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886871"/>
            <a:ext cx="5410200" cy="1015663"/>
          </a:xfrm>
          <a:prstGeom prst="rect">
            <a:avLst/>
          </a:prstGeom>
          <a:noFill/>
        </p:spPr>
        <p:txBody>
          <a:bodyPr wrap="square" rtlCol="0">
            <a:spAutoFit/>
          </a:bodyPr>
          <a:lstStyle/>
          <a:p>
            <a:pPr algn="ctr"/>
            <a:r>
              <a:rPr lang="en-US" sz="6000" b="1" i="1" dirty="0" smtClean="0"/>
              <a:t>Questions?</a:t>
            </a:r>
            <a:endParaRPr lang="en-US" sz="6000" b="1" i="1" dirty="0"/>
          </a:p>
        </p:txBody>
      </p:sp>
    </p:spTree>
    <p:extLst>
      <p:ext uri="{BB962C8B-B14F-4D97-AF65-F5344CB8AC3E}">
        <p14:creationId xmlns:p14="http://schemas.microsoft.com/office/powerpoint/2010/main" val="40209111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360218" y="813376"/>
            <a:ext cx="8250382" cy="3510974"/>
          </a:xfrm>
          <a:prstGeom prst="rect">
            <a:avLst/>
          </a:prstGeom>
          <a:solidFill>
            <a:schemeClr val="bg1"/>
          </a:solidFill>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600"/>
              </a:spcBef>
              <a:spcAft>
                <a:spcPts val="600"/>
              </a:spcAft>
              <a:buClr>
                <a:srgbClr val="0C0135"/>
              </a:buClr>
              <a:buFont typeface="Wingdings" panose="05000000000000000000" pitchFamily="2" charset="2"/>
              <a:buChar char="§"/>
            </a:pPr>
            <a:r>
              <a:rPr lang="en-US" sz="1600" dirty="0" smtClean="0">
                <a:cs typeface="Arial" pitchFamily="34" charset="0"/>
              </a:rPr>
              <a:t>Combined over 50 years </a:t>
            </a:r>
            <a:r>
              <a:rPr lang="en-US" sz="1600" dirty="0">
                <a:cs typeface="Arial" pitchFamily="34" charset="0"/>
              </a:rPr>
              <a:t>o</a:t>
            </a:r>
            <a:r>
              <a:rPr lang="en-US" sz="1600" dirty="0" smtClean="0">
                <a:cs typeface="Arial" pitchFamily="34" charset="0"/>
              </a:rPr>
              <a:t>f charitable gift and estate planning experience. </a:t>
            </a:r>
          </a:p>
          <a:p>
            <a:pPr>
              <a:spcBef>
                <a:spcPts val="600"/>
              </a:spcBef>
              <a:spcAft>
                <a:spcPts val="600"/>
              </a:spcAft>
              <a:buClr>
                <a:srgbClr val="0C0135"/>
              </a:buClr>
              <a:buFont typeface="Wingdings" panose="05000000000000000000" pitchFamily="2" charset="2"/>
              <a:buChar char="§"/>
            </a:pPr>
            <a:r>
              <a:rPr lang="en-US" sz="1600" dirty="0" smtClean="0">
                <a:cs typeface="Arial" pitchFamily="34" charset="0"/>
              </a:rPr>
              <a:t>Available</a:t>
            </a:r>
            <a:r>
              <a:rPr lang="en-US" sz="1600" dirty="0">
                <a:cs typeface="Arial" pitchFamily="34" charset="0"/>
              </a:rPr>
              <a:t> </a:t>
            </a:r>
            <a:r>
              <a:rPr lang="en-US" sz="1600" dirty="0" smtClean="0">
                <a:cs typeface="Arial" pitchFamily="34" charset="0"/>
              </a:rPr>
              <a:t> resource with regard to charitable gifting strategies.</a:t>
            </a:r>
          </a:p>
          <a:p>
            <a:pPr>
              <a:spcBef>
                <a:spcPts val="600"/>
              </a:spcBef>
              <a:spcAft>
                <a:spcPts val="600"/>
              </a:spcAft>
              <a:buClr>
                <a:srgbClr val="0C0135"/>
              </a:buClr>
              <a:buFont typeface="Wingdings" panose="05000000000000000000" pitchFamily="2" charset="2"/>
              <a:buChar char="§"/>
            </a:pPr>
            <a:r>
              <a:rPr lang="en-US" sz="1600" dirty="0" smtClean="0">
                <a:cs typeface="Arial" pitchFamily="34" charset="0"/>
              </a:rPr>
              <a:t>No </a:t>
            </a:r>
            <a:r>
              <a:rPr lang="en-US" sz="1600" dirty="0">
                <a:cs typeface="Arial" pitchFamily="34" charset="0"/>
              </a:rPr>
              <a:t>cost, no pressure, no hidden </a:t>
            </a:r>
            <a:r>
              <a:rPr lang="en-US" sz="1600" dirty="0" smtClean="0">
                <a:cs typeface="Arial" pitchFamily="34" charset="0"/>
              </a:rPr>
              <a:t>agenda</a:t>
            </a:r>
            <a:r>
              <a:rPr lang="en-US" sz="1600" dirty="0">
                <a:cs typeface="Arial" pitchFamily="34" charset="0"/>
              </a:rPr>
              <a:t>, and there is never any cost or obligation to give.</a:t>
            </a:r>
          </a:p>
          <a:p>
            <a:pPr>
              <a:spcBef>
                <a:spcPts val="600"/>
              </a:spcBef>
              <a:spcAft>
                <a:spcPts val="600"/>
              </a:spcAft>
              <a:buClr>
                <a:srgbClr val="0C0135"/>
              </a:buClr>
              <a:buFont typeface="Wingdings" panose="05000000000000000000" pitchFamily="2" charset="2"/>
              <a:buChar char="§"/>
            </a:pPr>
            <a:r>
              <a:rPr lang="en-US" sz="1600" dirty="0" smtClean="0">
                <a:cs typeface="Arial" pitchFamily="34" charset="0"/>
              </a:rPr>
              <a:t>We </a:t>
            </a:r>
            <a:r>
              <a:rPr lang="en-US" sz="1600" dirty="0">
                <a:cs typeface="Arial" pitchFamily="34" charset="0"/>
              </a:rPr>
              <a:t>understand donors have multiple charitable interests. </a:t>
            </a:r>
            <a:r>
              <a:rPr lang="en-US" sz="1600" dirty="0" smtClean="0">
                <a:cs typeface="Arial" pitchFamily="34" charset="0"/>
              </a:rPr>
              <a:t> Our job is to help you show them </a:t>
            </a:r>
            <a:r>
              <a:rPr lang="en-US" sz="1600" i="1" dirty="0" smtClean="0">
                <a:cs typeface="Arial" pitchFamily="34" charset="0"/>
              </a:rPr>
              <a:t>best way </a:t>
            </a:r>
            <a:r>
              <a:rPr lang="en-US" sz="1600" dirty="0" smtClean="0">
                <a:cs typeface="Arial" pitchFamily="34" charset="0"/>
              </a:rPr>
              <a:t>to give...not </a:t>
            </a:r>
            <a:r>
              <a:rPr lang="en-US" sz="1600" dirty="0">
                <a:cs typeface="Arial" pitchFamily="34" charset="0"/>
              </a:rPr>
              <a:t>to direct them to where they give. </a:t>
            </a:r>
            <a:endParaRPr lang="en-US" sz="1600" dirty="0" smtClean="0">
              <a:cs typeface="Arial" pitchFamily="34" charset="0"/>
            </a:endParaRPr>
          </a:p>
          <a:p>
            <a:pPr>
              <a:spcBef>
                <a:spcPts val="600"/>
              </a:spcBef>
              <a:spcAft>
                <a:spcPts val="600"/>
              </a:spcAft>
              <a:buClr>
                <a:srgbClr val="0C0135"/>
              </a:buClr>
              <a:buFont typeface="Wingdings" panose="05000000000000000000" pitchFamily="2" charset="2"/>
              <a:buChar char="§"/>
            </a:pPr>
            <a:r>
              <a:rPr lang="en-US" sz="1600" dirty="0" smtClean="0">
                <a:cs typeface="Arial" pitchFamily="34" charset="0"/>
              </a:rPr>
              <a:t>All client information is kept confidential</a:t>
            </a:r>
          </a:p>
          <a:p>
            <a:pPr>
              <a:spcBef>
                <a:spcPts val="600"/>
              </a:spcBef>
              <a:spcAft>
                <a:spcPts val="600"/>
              </a:spcAft>
              <a:buClr>
                <a:srgbClr val="0C0135"/>
              </a:buClr>
              <a:buFont typeface="Wingdings" panose="05000000000000000000" pitchFamily="2" charset="2"/>
              <a:buChar char="§"/>
            </a:pPr>
            <a:r>
              <a:rPr lang="en-US" sz="1600" dirty="0" smtClean="0">
                <a:cs typeface="Arial" pitchFamily="34" charset="0"/>
              </a:rPr>
              <a:t>We can interact with clients as directed by you</a:t>
            </a:r>
          </a:p>
          <a:p>
            <a:pPr>
              <a:spcBef>
                <a:spcPts val="600"/>
              </a:spcBef>
              <a:spcAft>
                <a:spcPts val="600"/>
              </a:spcAft>
              <a:buClr>
                <a:srgbClr val="0C0135"/>
              </a:buClr>
              <a:buFont typeface="Wingdings" panose="05000000000000000000" pitchFamily="2" charset="2"/>
              <a:buChar char="§"/>
            </a:pPr>
            <a:r>
              <a:rPr lang="en-US" sz="1600" dirty="0" smtClean="0">
                <a:cs typeface="Arial" pitchFamily="34" charset="0"/>
              </a:rPr>
              <a:t>Website resources</a:t>
            </a:r>
            <a:endParaRPr lang="en-US" sz="1600" dirty="0">
              <a:cs typeface="Arial" pitchFamily="34" charset="0"/>
            </a:endParaRPr>
          </a:p>
          <a:p>
            <a:pPr>
              <a:spcBef>
                <a:spcPts val="600"/>
              </a:spcBef>
              <a:spcAft>
                <a:spcPts val="600"/>
              </a:spcAft>
              <a:buClr>
                <a:srgbClr val="0C0135"/>
              </a:buClr>
              <a:buFont typeface="Wingdings" panose="05000000000000000000" pitchFamily="2" charset="2"/>
              <a:buChar char="§"/>
            </a:pPr>
            <a:r>
              <a:rPr lang="en-US" sz="1600" dirty="0" smtClean="0">
                <a:cs typeface="Arial" pitchFamily="34" charset="0"/>
              </a:rPr>
              <a:t>Clients will </a:t>
            </a:r>
            <a:r>
              <a:rPr lang="en-US" sz="1600" dirty="0">
                <a:cs typeface="Arial" pitchFamily="34" charset="0"/>
              </a:rPr>
              <a:t>reap the benefits of wise </a:t>
            </a:r>
            <a:r>
              <a:rPr lang="en-US" sz="1600" dirty="0" smtClean="0">
                <a:cs typeface="Arial" pitchFamily="34" charset="0"/>
              </a:rPr>
              <a:t>stewardship.</a:t>
            </a:r>
          </a:p>
        </p:txBody>
      </p:sp>
      <p:sp>
        <p:nvSpPr>
          <p:cNvPr id="4" name="TextBox 3"/>
          <p:cNvSpPr txBox="1"/>
          <p:nvPr/>
        </p:nvSpPr>
        <p:spPr>
          <a:xfrm>
            <a:off x="360218" y="228601"/>
            <a:ext cx="6934200" cy="584775"/>
          </a:xfrm>
          <a:prstGeom prst="rect">
            <a:avLst/>
          </a:prstGeom>
          <a:noFill/>
        </p:spPr>
        <p:txBody>
          <a:bodyPr wrap="square" rtlCol="0">
            <a:spAutoFit/>
          </a:bodyPr>
          <a:lstStyle/>
          <a:p>
            <a:pPr lvl="0"/>
            <a:r>
              <a:rPr lang="en-US" sz="3200" dirty="0" smtClean="0"/>
              <a:t>How Can We Help You?</a:t>
            </a:r>
            <a:endParaRPr lang="en-US" sz="3200" dirty="0"/>
          </a:p>
        </p:txBody>
      </p:sp>
      <p:pic>
        <p:nvPicPr>
          <p:cNvPr id="4098" name="Picture 2" descr="C:\Users\Michael_Occhipinti\AppData\Local\Microsoft\Windows\Temporary Internet Files\Content.IE5\0C8H2PAJ\MP90044867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202382" y="3105150"/>
            <a:ext cx="2061041"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6833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8400" y="1736191"/>
            <a:ext cx="3474859" cy="1323439"/>
          </a:xfrm>
          <a:prstGeom prst="rect">
            <a:avLst/>
          </a:prstGeom>
          <a:solidFill>
            <a:schemeClr val="bg1"/>
          </a:solidFill>
          <a:ln w="28575">
            <a:solidFill>
              <a:srgbClr val="001848"/>
            </a:solidFill>
          </a:ln>
        </p:spPr>
        <p:txBody>
          <a:bodyPr wrap="square" lIns="182880" rIns="182880" rtlCol="0" anchor="ctr" anchorCtr="0">
            <a:spAutoFit/>
          </a:bodyPr>
          <a:lstStyle/>
          <a:p>
            <a:r>
              <a:rPr lang="en-US" sz="1600" b="1" dirty="0" smtClean="0"/>
              <a:t>Michael </a:t>
            </a:r>
            <a:r>
              <a:rPr lang="en-US" sz="1600" b="1" dirty="0"/>
              <a:t>J. Occhipinti, MBT</a:t>
            </a:r>
          </a:p>
          <a:p>
            <a:r>
              <a:rPr lang="en-US" sz="1600" dirty="0"/>
              <a:t>Gift Planning </a:t>
            </a:r>
            <a:r>
              <a:rPr lang="en-US" sz="1600" dirty="0" smtClean="0"/>
              <a:t>Advisor/Western US</a:t>
            </a:r>
            <a:endParaRPr lang="en-US" sz="1600" dirty="0"/>
          </a:p>
          <a:p>
            <a:r>
              <a:rPr lang="en-US" sz="1600" dirty="0" smtClean="0"/>
              <a:t>Phone: </a:t>
            </a:r>
            <a:r>
              <a:rPr lang="en-US" sz="1600" dirty="0"/>
              <a:t>(800) </a:t>
            </a:r>
            <a:r>
              <a:rPr lang="en-US" sz="1600" dirty="0" smtClean="0"/>
              <a:t>681-5103</a:t>
            </a:r>
          </a:p>
          <a:p>
            <a:r>
              <a:rPr lang="en-US" sz="1600" dirty="0" smtClean="0"/>
              <a:t>michael_occhipinti@wycliffe.org</a:t>
            </a:r>
            <a:endParaRPr lang="en-US" sz="1600" dirty="0"/>
          </a:p>
          <a:p>
            <a:r>
              <a:rPr lang="en-US" sz="1600" dirty="0" smtClean="0"/>
              <a:t>www.wycliffefoundation.org</a:t>
            </a:r>
            <a:endParaRPr lang="en-US" sz="1600" dirty="0"/>
          </a:p>
        </p:txBody>
      </p:sp>
      <p:sp>
        <p:nvSpPr>
          <p:cNvPr id="7" name="TextBox 6"/>
          <p:cNvSpPr txBox="1"/>
          <p:nvPr/>
        </p:nvSpPr>
        <p:spPr>
          <a:xfrm>
            <a:off x="491826" y="285754"/>
            <a:ext cx="8033050" cy="584775"/>
          </a:xfrm>
          <a:prstGeom prst="rect">
            <a:avLst/>
          </a:prstGeom>
          <a:noFill/>
        </p:spPr>
        <p:txBody>
          <a:bodyPr wrap="square" rtlCol="0">
            <a:spAutoFit/>
          </a:bodyPr>
          <a:lstStyle/>
          <a:p>
            <a:pPr lvl="0"/>
            <a:r>
              <a:rPr lang="en-US" sz="3200" dirty="0" smtClean="0">
                <a:effectLst>
                  <a:outerShdw blurRad="38100" dist="38100" dir="2700000" algn="tl">
                    <a:srgbClr val="000000">
                      <a:alpha val="43137"/>
                    </a:srgbClr>
                  </a:outerShdw>
                </a:effectLst>
              </a:rPr>
              <a:t>Thank You…</a:t>
            </a:r>
            <a:endParaRPr lang="en-US" sz="3200" dirty="0">
              <a:effectLst>
                <a:outerShdw blurRad="38100" dist="38100" dir="2700000" algn="tl">
                  <a:srgbClr val="000000">
                    <a:alpha val="43137"/>
                  </a:srgbClr>
                </a:outerShdw>
              </a:effectLst>
            </a:endParaRPr>
          </a:p>
        </p:txBody>
      </p:sp>
      <p:pic>
        <p:nvPicPr>
          <p:cNvPr id="8"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3125" b="6250"/>
          <a:stretch/>
        </p:blipFill>
        <p:spPr bwMode="auto">
          <a:xfrm>
            <a:off x="5547081" y="2571750"/>
            <a:ext cx="82268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Wycliffe Associate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80" y="-194072"/>
            <a:ext cx="2676525" cy="4143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Wycliffe Associate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980" y="-79772"/>
            <a:ext cx="2676525" cy="414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950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132" y="38100"/>
            <a:ext cx="8229600" cy="857250"/>
          </a:xfrm>
        </p:spPr>
        <p:txBody>
          <a:bodyPr>
            <a:normAutofit/>
          </a:bodyPr>
          <a:lstStyle/>
          <a:p>
            <a:pPr algn="l"/>
            <a:r>
              <a:rPr lang="en-US" sz="3600" dirty="0" smtClean="0"/>
              <a:t>Taxes, Taxes, Taxes !!!</a:t>
            </a:r>
            <a:endParaRPr lang="en-US" sz="3600" dirty="0"/>
          </a:p>
        </p:txBody>
      </p:sp>
      <p:sp>
        <p:nvSpPr>
          <p:cNvPr id="3" name="Rectangle 2"/>
          <p:cNvSpPr/>
          <p:nvPr/>
        </p:nvSpPr>
        <p:spPr>
          <a:xfrm>
            <a:off x="463356" y="742950"/>
            <a:ext cx="8044218" cy="3200876"/>
          </a:xfrm>
          <a:prstGeom prst="rect">
            <a:avLst/>
          </a:prstGeom>
        </p:spPr>
        <p:txBody>
          <a:bodyPr wrap="square">
            <a:spAutoFit/>
          </a:bodyPr>
          <a:lstStyle/>
          <a:p>
            <a:pPr marL="457200" indent="-457200">
              <a:spcBef>
                <a:spcPts val="600"/>
              </a:spcBef>
              <a:buFont typeface="Wingdings" panose="05000000000000000000" pitchFamily="2" charset="2"/>
              <a:buChar char="Ø"/>
            </a:pPr>
            <a:r>
              <a:rPr lang="en-US" b="1" dirty="0" smtClean="0"/>
              <a:t>Income Taxes</a:t>
            </a:r>
          </a:p>
          <a:p>
            <a:pPr marL="914400" lvl="1" indent="-457200">
              <a:spcBef>
                <a:spcPts val="600"/>
              </a:spcBef>
              <a:buFont typeface="Wingdings" panose="05000000000000000000" pitchFamily="2" charset="2"/>
              <a:buChar char="§"/>
            </a:pPr>
            <a:r>
              <a:rPr lang="en-US" b="1" dirty="0" smtClean="0"/>
              <a:t>Federal: 0% to 39.6%</a:t>
            </a:r>
          </a:p>
          <a:p>
            <a:pPr marL="914400" lvl="1" indent="-457200">
              <a:spcBef>
                <a:spcPts val="600"/>
              </a:spcBef>
              <a:buFont typeface="Wingdings" panose="05000000000000000000" pitchFamily="2" charset="2"/>
              <a:buChar char="§"/>
            </a:pPr>
            <a:r>
              <a:rPr lang="en-US" b="1" dirty="0" smtClean="0"/>
              <a:t>State: 0% to 13.3%</a:t>
            </a:r>
          </a:p>
          <a:p>
            <a:pPr marL="457200" indent="-457200">
              <a:spcBef>
                <a:spcPts val="600"/>
              </a:spcBef>
              <a:buFont typeface="Wingdings" panose="05000000000000000000" pitchFamily="2" charset="2"/>
              <a:buChar char="Ø"/>
            </a:pPr>
            <a:r>
              <a:rPr lang="en-US" b="1" dirty="0" smtClean="0"/>
              <a:t>Federal </a:t>
            </a:r>
            <a:r>
              <a:rPr lang="en-US" b="1" dirty="0"/>
              <a:t>Capital Gain </a:t>
            </a:r>
            <a:r>
              <a:rPr lang="en-US" b="1" dirty="0" smtClean="0"/>
              <a:t>Tax: </a:t>
            </a:r>
          </a:p>
          <a:p>
            <a:pPr marL="914400" lvl="1" indent="-457200">
              <a:spcBef>
                <a:spcPts val="600"/>
              </a:spcBef>
              <a:buFont typeface="Wingdings" panose="05000000000000000000" pitchFamily="2" charset="2"/>
              <a:buChar char="§"/>
            </a:pPr>
            <a:r>
              <a:rPr lang="en-US" b="1" i="1" dirty="0" smtClean="0"/>
              <a:t>15%  to 20%</a:t>
            </a:r>
            <a:endParaRPr lang="en-US" b="1" i="1" dirty="0"/>
          </a:p>
          <a:p>
            <a:pPr marL="457200" indent="-457200">
              <a:spcBef>
                <a:spcPts val="600"/>
              </a:spcBef>
              <a:buFont typeface="Wingdings" panose="05000000000000000000" pitchFamily="2" charset="2"/>
              <a:buChar char="Ø"/>
            </a:pPr>
            <a:r>
              <a:rPr lang="en-US" b="1" dirty="0"/>
              <a:t>State Capital Gain </a:t>
            </a:r>
            <a:r>
              <a:rPr lang="en-US" b="1" dirty="0" smtClean="0"/>
              <a:t>Tax: </a:t>
            </a:r>
          </a:p>
          <a:p>
            <a:pPr marL="914400" lvl="1" indent="-457200">
              <a:spcBef>
                <a:spcPts val="600"/>
              </a:spcBef>
              <a:buFont typeface="Wingdings" panose="05000000000000000000" pitchFamily="2" charset="2"/>
              <a:buChar char="§"/>
            </a:pPr>
            <a:r>
              <a:rPr lang="en-US" b="1" i="1" dirty="0" smtClean="0"/>
              <a:t>0% to 13.3%</a:t>
            </a:r>
          </a:p>
          <a:p>
            <a:pPr marL="914400" lvl="1" indent="-457200">
              <a:spcBef>
                <a:spcPts val="600"/>
              </a:spcBef>
              <a:buFont typeface="Wingdings" panose="05000000000000000000" pitchFamily="2" charset="2"/>
              <a:buChar char="§"/>
            </a:pPr>
            <a:r>
              <a:rPr lang="en-US" b="1" dirty="0" smtClean="0"/>
              <a:t>National average is </a:t>
            </a:r>
            <a:r>
              <a:rPr lang="en-US" b="1" i="1" dirty="0" smtClean="0"/>
              <a:t>5%</a:t>
            </a:r>
            <a:endParaRPr lang="en-US" b="1" i="1" dirty="0"/>
          </a:p>
          <a:p>
            <a:pPr marL="457200" indent="-457200">
              <a:spcBef>
                <a:spcPts val="600"/>
              </a:spcBef>
              <a:buFont typeface="Wingdings" panose="05000000000000000000" pitchFamily="2" charset="2"/>
              <a:buChar char="Ø"/>
            </a:pPr>
            <a:r>
              <a:rPr lang="en-US" b="1" dirty="0" smtClean="0"/>
              <a:t>ACA (aka “Obamacare”) Tax: </a:t>
            </a:r>
            <a:r>
              <a:rPr lang="en-US" b="1" i="1" dirty="0" smtClean="0"/>
              <a:t>3.8%</a:t>
            </a:r>
            <a:endParaRPr lang="en-US" b="1" i="1" dirty="0"/>
          </a:p>
        </p:txBody>
      </p:sp>
      <p:pic>
        <p:nvPicPr>
          <p:cNvPr id="13314" name="Picture 2" descr="C:\Users\Michael_Occhipinti\AppData\Local\Microsoft\Windows\Temporary Internet Files\Content.IE5\0C8H2PAJ\MC90038324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1" y="1395574"/>
            <a:ext cx="2952639" cy="201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283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66750"/>
            <a:ext cx="7924800" cy="3391698"/>
          </a:xfrm>
          <a:prstGeom prst="rect">
            <a:avLst/>
          </a:prstGeom>
        </p:spPr>
        <p:txBody>
          <a:bodyPr wrap="square">
            <a:spAutoFit/>
          </a:bodyPr>
          <a:lstStyle/>
          <a:p>
            <a:pPr>
              <a:lnSpc>
                <a:spcPct val="110000"/>
              </a:lnSpc>
            </a:pPr>
            <a:r>
              <a:rPr lang="en-US" altLang="en-US" sz="2000" b="1" i="1" dirty="0">
                <a:latin typeface="Times New Roman" panose="02020603050405020304" pitchFamily="18" charset="0"/>
                <a:cs typeface="Times New Roman" panose="02020603050405020304" pitchFamily="18" charset="0"/>
              </a:rPr>
              <a:t>“</a:t>
            </a:r>
            <a:r>
              <a:rPr lang="en-US" sz="2000" b="1" i="1" dirty="0">
                <a:latin typeface="Times New Roman" panose="02020603050405020304" pitchFamily="18" charset="0"/>
                <a:cs typeface="Times New Roman" panose="02020603050405020304" pitchFamily="18" charset="0"/>
              </a:rPr>
              <a:t>Anyone may arrange his affairs so that his taxes shall be as low as possible; he is not bound to choose that pattern which best pays the treasury. There is not even a patriotic duty to increase one's taxes.  Over and over again the Courts have said that there is nothing sinister in so arranging affairs </a:t>
            </a:r>
            <a:r>
              <a:rPr lang="en-US" sz="2000" b="1" i="1" dirty="0" smtClean="0">
                <a:latin typeface="Times New Roman" panose="02020603050405020304" pitchFamily="18" charset="0"/>
                <a:cs typeface="Times New Roman" panose="02020603050405020304" pitchFamily="18" charset="0"/>
              </a:rPr>
              <a:t>so as </a:t>
            </a:r>
            <a:r>
              <a:rPr lang="en-US" sz="2000" b="1" i="1" dirty="0">
                <a:latin typeface="Times New Roman" panose="02020603050405020304" pitchFamily="18" charset="0"/>
                <a:cs typeface="Times New Roman" panose="02020603050405020304" pitchFamily="18" charset="0"/>
              </a:rPr>
              <a:t>to keep taxes as low as possible.  Everyone does it, rich and poor alike and all do right, for nobody owes any public duty to pay more than the law demands. To demand more in the name of morals is mere cant.</a:t>
            </a:r>
            <a:r>
              <a:rPr lang="en-US" altLang="en-US" sz="2000" b="1" i="1" dirty="0">
                <a:latin typeface="Times New Roman" panose="02020603050405020304" pitchFamily="18" charset="0"/>
                <a:cs typeface="Times New Roman" panose="02020603050405020304" pitchFamily="18" charset="0"/>
              </a:rPr>
              <a:t>”</a:t>
            </a:r>
          </a:p>
          <a:p>
            <a:pPr>
              <a:spcBef>
                <a:spcPct val="20000"/>
              </a:spcBef>
            </a:pPr>
            <a:r>
              <a:rPr lang="en-US" altLang="en-US" sz="1200" b="1" dirty="0">
                <a:solidFill>
                  <a:schemeClr val="tx2"/>
                </a:solidFill>
              </a:rPr>
              <a:t>	</a:t>
            </a:r>
            <a:endParaRPr lang="en-US" altLang="en-US" sz="1200" b="1" dirty="0" smtClean="0">
              <a:solidFill>
                <a:schemeClr val="tx2"/>
              </a:solidFill>
            </a:endParaRPr>
          </a:p>
          <a:p>
            <a:pPr>
              <a:spcBef>
                <a:spcPct val="20000"/>
              </a:spcBef>
            </a:pPr>
            <a:r>
              <a:rPr lang="en-US" altLang="en-US" sz="1200" b="1" dirty="0">
                <a:solidFill>
                  <a:schemeClr val="tx2"/>
                </a:solidFill>
              </a:rPr>
              <a:t>				</a:t>
            </a:r>
            <a:r>
              <a:rPr lang="en-US" altLang="en-US" sz="2000" b="1" dirty="0">
                <a:solidFill>
                  <a:schemeClr val="tx2"/>
                </a:solidFill>
              </a:rPr>
              <a:t>               </a:t>
            </a:r>
            <a:r>
              <a:rPr lang="en-US" altLang="en-US" sz="2000" dirty="0"/>
              <a:t>--Judge Learned Hand</a:t>
            </a:r>
          </a:p>
        </p:txBody>
      </p:sp>
    </p:spTree>
    <p:extLst>
      <p:ext uri="{BB962C8B-B14F-4D97-AF65-F5344CB8AC3E}">
        <p14:creationId xmlns:p14="http://schemas.microsoft.com/office/powerpoint/2010/main" val="1763661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Capital Gains Tax is “Optional”</a:t>
            </a:r>
            <a:endParaRPr lang="en-US" sz="3200" dirty="0"/>
          </a:p>
        </p:txBody>
      </p:sp>
      <p:sp>
        <p:nvSpPr>
          <p:cNvPr id="3" name="TextBox 2"/>
          <p:cNvSpPr txBox="1"/>
          <p:nvPr/>
        </p:nvSpPr>
        <p:spPr>
          <a:xfrm>
            <a:off x="838200" y="971552"/>
            <a:ext cx="6421582" cy="332398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dirty="0" smtClean="0"/>
              <a:t>Pay the tax</a:t>
            </a:r>
          </a:p>
          <a:p>
            <a:pPr marL="285750" indent="-285750">
              <a:lnSpc>
                <a:spcPct val="150000"/>
              </a:lnSpc>
              <a:buFont typeface="Arial" panose="020B0604020202020204" pitchFamily="34" charset="0"/>
              <a:buChar char="•"/>
            </a:pPr>
            <a:r>
              <a:rPr lang="en-US" sz="2800" dirty="0" smtClean="0"/>
              <a:t>Defer the tax</a:t>
            </a:r>
          </a:p>
          <a:p>
            <a:pPr marL="285750" indent="-285750">
              <a:lnSpc>
                <a:spcPct val="150000"/>
              </a:lnSpc>
              <a:buFont typeface="Arial" panose="020B0604020202020204" pitchFamily="34" charset="0"/>
              <a:buChar char="•"/>
            </a:pPr>
            <a:r>
              <a:rPr lang="en-US" sz="2800" dirty="0" smtClean="0"/>
              <a:t>Avoid the tax</a:t>
            </a:r>
          </a:p>
          <a:p>
            <a:pPr marL="742950" lvl="1" indent="-285750">
              <a:lnSpc>
                <a:spcPct val="150000"/>
              </a:lnSpc>
              <a:buFont typeface="Arial" panose="020B0604020202020204" pitchFamily="34" charset="0"/>
              <a:buChar char="•"/>
            </a:pPr>
            <a:r>
              <a:rPr lang="en-US" sz="2800" dirty="0"/>
              <a:t>	</a:t>
            </a:r>
            <a:r>
              <a:rPr lang="en-US" sz="2800" dirty="0" smtClean="0"/>
              <a:t>Death</a:t>
            </a:r>
          </a:p>
          <a:p>
            <a:pPr marL="742950" lvl="1" indent="-285750">
              <a:lnSpc>
                <a:spcPct val="150000"/>
              </a:lnSpc>
              <a:buFont typeface="Arial" panose="020B0604020202020204" pitchFamily="34" charset="0"/>
              <a:buChar char="•"/>
            </a:pPr>
            <a:r>
              <a:rPr lang="en-US" sz="2800" dirty="0"/>
              <a:t>	</a:t>
            </a:r>
            <a:r>
              <a:rPr lang="en-US" sz="2800" dirty="0" smtClean="0"/>
              <a:t>Charitable Gifting</a:t>
            </a:r>
            <a:endParaRPr lang="en-US" sz="2800" dirty="0"/>
          </a:p>
        </p:txBody>
      </p:sp>
    </p:spTree>
    <p:extLst>
      <p:ext uri="{BB962C8B-B14F-4D97-AF65-F5344CB8AC3E}">
        <p14:creationId xmlns:p14="http://schemas.microsoft.com/office/powerpoint/2010/main" val="4079844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5750"/>
            <a:ext cx="7793037" cy="685800"/>
          </a:xfrm>
        </p:spPr>
        <p:txBody>
          <a:bodyPr>
            <a:normAutofit/>
          </a:bodyPr>
          <a:lstStyle/>
          <a:p>
            <a:pPr algn="l"/>
            <a:r>
              <a:rPr lang="en-US" sz="3200" b="1" dirty="0" smtClean="0"/>
              <a:t>Charitable Deduction Limitations</a:t>
            </a:r>
            <a:endParaRPr lang="en-US" sz="3200" b="1" dirty="0"/>
          </a:p>
        </p:txBody>
      </p:sp>
      <p:sp>
        <p:nvSpPr>
          <p:cNvPr id="4" name="Text Placeholder 3"/>
          <p:cNvSpPr>
            <a:spLocks noGrp="1"/>
          </p:cNvSpPr>
          <p:nvPr>
            <p:ph type="body" sz="half" idx="2"/>
          </p:nvPr>
        </p:nvSpPr>
        <p:spPr>
          <a:xfrm>
            <a:off x="533400" y="1123950"/>
            <a:ext cx="8153400" cy="3086100"/>
          </a:xfrm>
        </p:spPr>
        <p:txBody>
          <a:bodyPr>
            <a:normAutofit/>
          </a:bodyPr>
          <a:lstStyle/>
          <a:p>
            <a:pPr>
              <a:spcBef>
                <a:spcPts val="1200"/>
              </a:spcBef>
            </a:pPr>
            <a:r>
              <a:rPr lang="en-US" sz="2400" dirty="0" smtClean="0"/>
              <a:t>Overall Annual Limitation:  50% of  </a:t>
            </a:r>
            <a:r>
              <a:rPr lang="en-US" sz="2400" dirty="0" err="1" smtClean="0"/>
              <a:t>AGI</a:t>
            </a:r>
            <a:endParaRPr lang="en-US" sz="2400" dirty="0" smtClean="0"/>
          </a:p>
          <a:p>
            <a:pPr>
              <a:spcBef>
                <a:spcPts val="1200"/>
              </a:spcBef>
            </a:pPr>
            <a:r>
              <a:rPr lang="en-US" sz="2400" dirty="0" smtClean="0"/>
              <a:t>Cash Gifts:  50% of </a:t>
            </a:r>
            <a:r>
              <a:rPr lang="en-US" sz="2400" dirty="0" err="1" smtClean="0"/>
              <a:t>AGI</a:t>
            </a:r>
            <a:endParaRPr lang="en-US" sz="2400" dirty="0" smtClean="0"/>
          </a:p>
          <a:p>
            <a:pPr>
              <a:spcBef>
                <a:spcPts val="1200"/>
              </a:spcBef>
            </a:pPr>
            <a:r>
              <a:rPr lang="en-US" sz="2400" dirty="0" smtClean="0"/>
              <a:t>Long-Term Appreciated Asset Gifts:  30% of </a:t>
            </a:r>
            <a:r>
              <a:rPr lang="en-US" sz="2400" dirty="0" err="1" smtClean="0"/>
              <a:t>AGI</a:t>
            </a:r>
            <a:endParaRPr lang="en-US" sz="2400" dirty="0" smtClean="0"/>
          </a:p>
          <a:p>
            <a:pPr>
              <a:spcBef>
                <a:spcPts val="1200"/>
              </a:spcBef>
            </a:pPr>
            <a:r>
              <a:rPr lang="en-US" sz="2400" dirty="0" smtClean="0"/>
              <a:t>Excess Contributions: 5-Year Carry-forward</a:t>
            </a:r>
            <a:endParaRPr lang="en-US" sz="2400" dirty="0"/>
          </a:p>
        </p:txBody>
      </p:sp>
    </p:spTree>
    <p:extLst>
      <p:ext uri="{BB962C8B-B14F-4D97-AF65-F5344CB8AC3E}">
        <p14:creationId xmlns:p14="http://schemas.microsoft.com/office/powerpoint/2010/main" val="415859002"/>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5979"/>
            <a:ext cx="8610600" cy="857250"/>
          </a:xfrm>
        </p:spPr>
        <p:txBody>
          <a:bodyPr>
            <a:noAutofit/>
          </a:bodyPr>
          <a:lstStyle/>
          <a:p>
            <a:pPr lvl="0" algn="l"/>
            <a:r>
              <a:rPr lang="en-US" sz="2400" dirty="0" smtClean="0"/>
              <a:t>Baseline Case Study:</a:t>
            </a:r>
            <a:r>
              <a:rPr lang="en-US" sz="3600" dirty="0" smtClean="0"/>
              <a:t/>
            </a:r>
            <a:br>
              <a:rPr lang="en-US" sz="3600" dirty="0" smtClean="0"/>
            </a:br>
            <a:r>
              <a:rPr lang="en-US" sz="3200" dirty="0" smtClean="0"/>
              <a:t>Outright Gift of Asset-“Quintuple </a:t>
            </a:r>
            <a:r>
              <a:rPr lang="en-US" sz="3200" dirty="0"/>
              <a:t>Tax </a:t>
            </a:r>
            <a:r>
              <a:rPr lang="en-US" sz="3200" dirty="0" smtClean="0"/>
              <a:t>Savings”</a:t>
            </a:r>
            <a:endParaRPr lang="en-US" sz="3200" dirty="0"/>
          </a:p>
        </p:txBody>
      </p:sp>
      <p:sp>
        <p:nvSpPr>
          <p:cNvPr id="4" name="Rectangle 3"/>
          <p:cNvSpPr/>
          <p:nvPr/>
        </p:nvSpPr>
        <p:spPr>
          <a:xfrm>
            <a:off x="304800" y="1110583"/>
            <a:ext cx="8458200" cy="2893100"/>
          </a:xfrm>
          <a:prstGeom prst="rect">
            <a:avLst/>
          </a:prstGeom>
        </p:spPr>
        <p:txBody>
          <a:bodyPr wrap="square">
            <a:spAutoFit/>
          </a:bodyPr>
          <a:lstStyle/>
          <a:p>
            <a:r>
              <a:rPr lang="en-US" dirty="0" smtClean="0"/>
              <a:t>The </a:t>
            </a:r>
            <a:r>
              <a:rPr lang="en-US" dirty="0"/>
              <a:t>tax savings </a:t>
            </a:r>
            <a:r>
              <a:rPr lang="en-US" dirty="0" smtClean="0"/>
              <a:t>from a </a:t>
            </a:r>
            <a:r>
              <a:rPr lang="en-US" dirty="0"/>
              <a:t>gift of an appreciated asset can be significant when </a:t>
            </a:r>
            <a:r>
              <a:rPr lang="en-US" dirty="0" smtClean="0"/>
              <a:t>	 compared </a:t>
            </a:r>
            <a:r>
              <a:rPr lang="en-US" dirty="0"/>
              <a:t>to a cash contribution… and maybe preferable to cash </a:t>
            </a:r>
            <a:r>
              <a:rPr lang="en-US" dirty="0" smtClean="0"/>
              <a:t>gift.  </a:t>
            </a:r>
          </a:p>
          <a:p>
            <a:pPr>
              <a:spcBef>
                <a:spcPts val="600"/>
              </a:spcBef>
            </a:pPr>
            <a:r>
              <a:rPr lang="en-US" dirty="0" smtClean="0"/>
              <a:t>Nick and Rachel own an </a:t>
            </a:r>
            <a:r>
              <a:rPr lang="en-US" dirty="0"/>
              <a:t>appreciated asset worth </a:t>
            </a:r>
            <a:r>
              <a:rPr lang="en-US" dirty="0" smtClean="0"/>
              <a:t>$10,000 with </a:t>
            </a:r>
            <a:r>
              <a:rPr lang="en-US" dirty="0"/>
              <a:t>a </a:t>
            </a:r>
            <a:r>
              <a:rPr lang="en-US" dirty="0" smtClean="0"/>
              <a:t>tax basis	 of </a:t>
            </a:r>
            <a:r>
              <a:rPr lang="en-US" dirty="0"/>
              <a:t>$</a:t>
            </a:r>
            <a:r>
              <a:rPr lang="en-US" dirty="0" smtClean="0"/>
              <a:t>4,000.  They are in a combined 40% federal and state income tax bracket.</a:t>
            </a:r>
          </a:p>
          <a:p>
            <a:pPr>
              <a:spcBef>
                <a:spcPts val="600"/>
              </a:spcBef>
            </a:pPr>
            <a:r>
              <a:rPr lang="en-US" dirty="0" smtClean="0"/>
              <a:t>If they were to make a cash gift of $10,000, they would save approximately 	       $4,000 in taxes...</a:t>
            </a:r>
            <a:endParaRPr lang="en-US" dirty="0"/>
          </a:p>
          <a:p>
            <a:pPr>
              <a:spcBef>
                <a:spcPts val="600"/>
              </a:spcBef>
            </a:pPr>
            <a:r>
              <a:rPr lang="en-US" dirty="0" smtClean="0"/>
              <a:t>If they instead gifted the appreciated asset, they would generate an income tax deduction of $10,000 and then some…their net tax results will be </a:t>
            </a:r>
            <a:r>
              <a:rPr lang="en-US" u="sng" dirty="0" smtClean="0"/>
              <a:t>significantly</a:t>
            </a:r>
            <a:r>
              <a:rPr lang="en-US" dirty="0" smtClean="0"/>
              <a:t> higher.  </a:t>
            </a:r>
          </a:p>
          <a:p>
            <a:pPr>
              <a:spcBef>
                <a:spcPts val="600"/>
              </a:spcBef>
            </a:pPr>
            <a:r>
              <a:rPr lang="en-US" dirty="0" smtClean="0"/>
              <a:t>Let’s see how…</a:t>
            </a:r>
            <a:endParaRPr lang="en-US" dirty="0"/>
          </a:p>
        </p:txBody>
      </p:sp>
      <p:pic>
        <p:nvPicPr>
          <p:cNvPr id="16387" name="Picture 3" descr="C:\Users\Michael_Occhipinti\AppData\Local\Microsoft\Windows\Temporary Internet Files\Content.IE5\HZY9UZCE\MP900442217[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9211"/>
          <a:stretch/>
        </p:blipFill>
        <p:spPr bwMode="auto">
          <a:xfrm>
            <a:off x="7467603" y="1276350"/>
            <a:ext cx="1516101"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258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7536" y="1194959"/>
            <a:ext cx="7924800" cy="2739211"/>
          </a:xfrm>
          <a:prstGeom prst="rect">
            <a:avLst/>
          </a:prstGeom>
        </p:spPr>
        <p:txBody>
          <a:bodyPr wrap="square">
            <a:spAutoFit/>
          </a:bodyPr>
          <a:lstStyle/>
          <a:p>
            <a:r>
              <a:rPr lang="en-US" b="1" dirty="0" smtClean="0"/>
              <a:t>Appreciated Asset Gift</a:t>
            </a:r>
            <a:r>
              <a:rPr lang="en-US" dirty="0"/>
              <a:t>			</a:t>
            </a:r>
            <a:r>
              <a:rPr lang="en-US" u="dbl" dirty="0" smtClean="0"/>
              <a:t>$   </a:t>
            </a:r>
            <a:r>
              <a:rPr lang="en-US" u="dbl" dirty="0"/>
              <a:t>10,000</a:t>
            </a:r>
            <a:r>
              <a:rPr lang="en-US" dirty="0"/>
              <a:t> </a:t>
            </a:r>
          </a:p>
          <a:p>
            <a:pPr lvl="0"/>
            <a:r>
              <a:rPr lang="en-US" dirty="0"/>
              <a:t>Ordinary </a:t>
            </a:r>
            <a:r>
              <a:rPr lang="en-US" dirty="0" smtClean="0"/>
              <a:t>Federal Income </a:t>
            </a:r>
            <a:r>
              <a:rPr lang="en-US" dirty="0"/>
              <a:t>Taxes Saved </a:t>
            </a:r>
            <a:r>
              <a:rPr lang="en-US" dirty="0" smtClean="0"/>
              <a:t>(35%)	$     3,500</a:t>
            </a:r>
          </a:p>
          <a:p>
            <a:pPr lvl="0"/>
            <a:r>
              <a:rPr lang="en-US" dirty="0" smtClean="0"/>
              <a:t>Ordinary State Income Taxes Saved (5%)</a:t>
            </a:r>
            <a:r>
              <a:rPr lang="en-US" dirty="0"/>
              <a:t>	$     </a:t>
            </a:r>
            <a:r>
              <a:rPr lang="en-US" dirty="0" smtClean="0"/>
              <a:t>   500  </a:t>
            </a:r>
            <a:endParaRPr lang="en-US" dirty="0"/>
          </a:p>
          <a:p>
            <a:pPr lvl="0"/>
            <a:r>
              <a:rPr lang="en-US" dirty="0"/>
              <a:t>Capital Gain Tax Saved </a:t>
            </a:r>
            <a:r>
              <a:rPr lang="en-US" dirty="0" smtClean="0"/>
              <a:t>(</a:t>
            </a:r>
            <a:r>
              <a:rPr lang="en-US" dirty="0"/>
              <a:t>20%)		</a:t>
            </a:r>
            <a:r>
              <a:rPr lang="en-US" dirty="0" smtClean="0"/>
              <a:t>	$     </a:t>
            </a:r>
            <a:r>
              <a:rPr lang="en-US" dirty="0"/>
              <a:t>1,200  </a:t>
            </a:r>
          </a:p>
          <a:p>
            <a:pPr lvl="0"/>
            <a:r>
              <a:rPr lang="en-US" dirty="0"/>
              <a:t>Obama care Tax Saved (3.8%)                   	$        228 </a:t>
            </a:r>
          </a:p>
          <a:p>
            <a:pPr lvl="0"/>
            <a:r>
              <a:rPr lang="en-US" dirty="0"/>
              <a:t>State Capital Gain Saved (5</a:t>
            </a:r>
            <a:r>
              <a:rPr lang="en-US" dirty="0" smtClean="0"/>
              <a:t>%) </a:t>
            </a:r>
            <a:r>
              <a:rPr lang="en-US" dirty="0"/>
              <a:t>		</a:t>
            </a:r>
            <a:r>
              <a:rPr lang="en-US" u="sng" dirty="0"/>
              <a:t>$        300</a:t>
            </a:r>
            <a:endParaRPr lang="en-US" dirty="0"/>
          </a:p>
          <a:p>
            <a:r>
              <a:rPr lang="en-US" b="1" dirty="0"/>
              <a:t>Total Tax Savings				</a:t>
            </a:r>
            <a:r>
              <a:rPr lang="en-US" b="1" u="dbl" dirty="0"/>
              <a:t>$     5,728</a:t>
            </a:r>
            <a:r>
              <a:rPr lang="en-US" b="1" dirty="0"/>
              <a:t> </a:t>
            </a:r>
            <a:endParaRPr lang="en-US" dirty="0"/>
          </a:p>
          <a:p>
            <a:pPr>
              <a:spcBef>
                <a:spcPts val="600"/>
              </a:spcBef>
            </a:pPr>
            <a:r>
              <a:rPr lang="en-US" b="1" dirty="0" smtClean="0"/>
              <a:t>Cash </a:t>
            </a:r>
            <a:r>
              <a:rPr lang="en-US" b="1" dirty="0"/>
              <a:t>Gift Tax Savings:			</a:t>
            </a:r>
            <a:r>
              <a:rPr lang="en-US" b="1" u="dbl" dirty="0" smtClean="0"/>
              <a:t>$     4,000</a:t>
            </a:r>
            <a:endParaRPr lang="en-US" b="1" dirty="0"/>
          </a:p>
          <a:p>
            <a:pPr>
              <a:spcBef>
                <a:spcPts val="600"/>
              </a:spcBef>
            </a:pPr>
            <a:r>
              <a:rPr lang="en-US" b="1" dirty="0" smtClean="0"/>
              <a:t>Difference</a:t>
            </a:r>
            <a:r>
              <a:rPr lang="en-US" dirty="0"/>
              <a:t>				</a:t>
            </a:r>
            <a:r>
              <a:rPr lang="en-US" b="1" u="dbl" dirty="0" smtClean="0"/>
              <a:t>$     1,728</a:t>
            </a:r>
            <a:r>
              <a:rPr lang="en-US" b="1" dirty="0" smtClean="0"/>
              <a:t>   </a:t>
            </a:r>
            <a:r>
              <a:rPr lang="en-US" b="1" i="1" dirty="0" smtClean="0"/>
              <a:t>… 43% increase!</a:t>
            </a:r>
            <a:r>
              <a:rPr lang="en-US" b="1" i="1" u="dbl" dirty="0" smtClean="0"/>
              <a:t>  </a:t>
            </a:r>
            <a:r>
              <a:rPr lang="en-US" b="1" i="1" dirty="0" smtClean="0"/>
              <a:t> </a:t>
            </a:r>
            <a:endParaRPr lang="en-US" b="1" i="1" dirty="0"/>
          </a:p>
        </p:txBody>
      </p:sp>
      <p:sp>
        <p:nvSpPr>
          <p:cNvPr id="5" name="Title 1"/>
          <p:cNvSpPr>
            <a:spLocks noGrp="1"/>
          </p:cNvSpPr>
          <p:nvPr>
            <p:ph type="title"/>
          </p:nvPr>
        </p:nvSpPr>
        <p:spPr>
          <a:xfrm>
            <a:off x="228600" y="205979"/>
            <a:ext cx="8610600" cy="857250"/>
          </a:xfrm>
        </p:spPr>
        <p:txBody>
          <a:bodyPr>
            <a:noAutofit/>
          </a:bodyPr>
          <a:lstStyle/>
          <a:p>
            <a:pPr lvl="0" algn="l"/>
            <a:r>
              <a:rPr lang="en-US" sz="2400" dirty="0" smtClean="0"/>
              <a:t>Case Study:</a:t>
            </a:r>
            <a:r>
              <a:rPr lang="en-US" sz="3600" dirty="0" smtClean="0"/>
              <a:t/>
            </a:r>
            <a:br>
              <a:rPr lang="en-US" sz="3600" dirty="0" smtClean="0"/>
            </a:br>
            <a:r>
              <a:rPr lang="en-US" sz="3200" dirty="0" smtClean="0"/>
              <a:t>Outright Gift of Asset-“Quintuple </a:t>
            </a:r>
            <a:r>
              <a:rPr lang="en-US" sz="3200" dirty="0"/>
              <a:t>Tax </a:t>
            </a:r>
            <a:r>
              <a:rPr lang="en-US" sz="3200" dirty="0" smtClean="0"/>
              <a:t>Savings”</a:t>
            </a:r>
            <a:endParaRPr lang="en-US" sz="3200" dirty="0"/>
          </a:p>
        </p:txBody>
      </p:sp>
    </p:spTree>
    <p:extLst>
      <p:ext uri="{BB962C8B-B14F-4D97-AF65-F5344CB8AC3E}">
        <p14:creationId xmlns:p14="http://schemas.microsoft.com/office/powerpoint/2010/main" val="8334852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908</TotalTime>
  <Words>2797</Words>
  <Application>Microsoft Office PowerPoint</Application>
  <PresentationFormat>On-screen Show (16:9)</PresentationFormat>
  <Paragraphs>416</Paragraphs>
  <Slides>37</Slides>
  <Notes>6</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Office Theme</vt:lpstr>
      <vt:lpstr>1_Office Theme</vt:lpstr>
      <vt:lpstr>Tax-Wise Charitable Giving Leveraging Your Client’s Philanthropic Impact Through Asset-Based Charitable Gifting Strategies</vt:lpstr>
      <vt:lpstr>What we will cover…</vt:lpstr>
      <vt:lpstr>90/10</vt:lpstr>
      <vt:lpstr>Taxes, Taxes, Taxes !!!</vt:lpstr>
      <vt:lpstr>PowerPoint Presentation</vt:lpstr>
      <vt:lpstr>Capital Gains Tax is “Optional”</vt:lpstr>
      <vt:lpstr>Charitable Deduction Limitations</vt:lpstr>
      <vt:lpstr>Baseline Case Study: Outright Gift of Asset-“Quintuple Tax Savings”</vt:lpstr>
      <vt:lpstr>Case Study: Outright Gift of Asset-“Quintuple Tax Savings”</vt:lpstr>
      <vt:lpstr>PowerPoint Presentation</vt:lpstr>
      <vt:lpstr>PowerPoint Presentation</vt:lpstr>
      <vt:lpstr>PowerPoint Presentation</vt:lpstr>
      <vt:lpstr>How does a Donor Advised Fund Work?</vt:lpstr>
      <vt:lpstr>Case Study: Zero-Tax Gift and Sale</vt:lpstr>
      <vt:lpstr>PowerPoint Presentation</vt:lpstr>
      <vt:lpstr>PowerPoint Presentation</vt:lpstr>
      <vt:lpstr>PowerPoint Presentation</vt:lpstr>
      <vt:lpstr>Case Study: Charitable Remainder Trust</vt:lpstr>
      <vt:lpstr>Case Study: Charitable Remainder Trust</vt:lpstr>
      <vt:lpstr>Comparison</vt:lpstr>
      <vt:lpstr>Case Study: Blended Gift: Sale/DAF/CRT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Wycliffe USA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Wolverton</dc:creator>
  <cp:lastModifiedBy>Nicole Thie</cp:lastModifiedBy>
  <cp:revision>77</cp:revision>
  <cp:lastPrinted>2015-02-16T14:08:10Z</cp:lastPrinted>
  <dcterms:created xsi:type="dcterms:W3CDTF">2011-10-04T21:06:21Z</dcterms:created>
  <dcterms:modified xsi:type="dcterms:W3CDTF">2015-11-06T19:41:46Z</dcterms:modified>
</cp:coreProperties>
</file>