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2" r:id="rId2"/>
    <p:sldId id="287" r:id="rId3"/>
    <p:sldId id="288" r:id="rId4"/>
    <p:sldId id="289" r:id="rId5"/>
    <p:sldId id="290" r:id="rId6"/>
    <p:sldId id="291" r:id="rId7"/>
    <p:sldId id="313" r:id="rId8"/>
    <p:sldId id="298" r:id="rId9"/>
    <p:sldId id="299" r:id="rId10"/>
    <p:sldId id="300" r:id="rId11"/>
    <p:sldId id="301" r:id="rId12"/>
    <p:sldId id="302" r:id="rId13"/>
    <p:sldId id="305" r:id="rId14"/>
    <p:sldId id="306" r:id="rId15"/>
    <p:sldId id="303" r:id="rId16"/>
    <p:sldId id="304" r:id="rId17"/>
    <p:sldId id="308" r:id="rId18"/>
    <p:sldId id="307" r:id="rId19"/>
    <p:sldId id="319" r:id="rId20"/>
    <p:sldId id="317" r:id="rId21"/>
    <p:sldId id="318" r:id="rId22"/>
    <p:sldId id="281" r:id="rId23"/>
  </p:sldIdLst>
  <p:sldSz cx="9144000" cy="6858000" type="screen4x3"/>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462" y="-96"/>
      </p:cViewPr>
      <p:guideLst>
        <p:guide orient="horz" pos="2160"/>
        <p:guide pos="2880"/>
      </p:guideLst>
    </p:cSldViewPr>
  </p:slideViewPr>
  <p:notesTextViewPr>
    <p:cViewPr>
      <p:scale>
        <a:sx n="300" d="100"/>
        <a:sy n="300" d="100"/>
      </p:scale>
      <p:origin x="0" y="0"/>
    </p:cViewPr>
  </p:notesTextViewPr>
  <p:gridSpacing cx="76200" cy="76200"/>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presProps" Target="presProps.xml" />
  <Relationship Id="rId3" Type="http://schemas.openxmlformats.org/officeDocument/2006/relationships/slide" Target="slides/slide2.xml" />
  <Relationship Id="rId21" Type="http://schemas.openxmlformats.org/officeDocument/2006/relationships/slide" Target="slides/slide20.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tags" Target="tags/tag1.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notesMaster" Target="notesMasters/notesMaster1.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theme" Target="theme/theme1.xml" />
  <Relationship Id="rId10" Type="http://schemas.openxmlformats.org/officeDocument/2006/relationships/slide" Target="slides/slide9.xml" />
  <Relationship Id="rId19" Type="http://schemas.openxmlformats.org/officeDocument/2006/relationships/slide" Target="slides/slide18.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viewProps" Target="viewProps.xml" />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6D6F84-92A1-4734-806D-C217C60B8069}" type="datetimeFigureOut">
              <a:rPr lang="en-US" smtClean="0"/>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235D4D-4E49-41B1-A2B6-E5A9DF0ABD7A}" type="slidenum">
              <a:rPr lang="en-US" smtClean="0"/>
              <a:t>‹#›</a:t>
            </a:fld>
            <a:endParaRPr lang="en-US"/>
          </a:p>
        </p:txBody>
      </p:sp>
    </p:spTree>
    <p:extLst>
      <p:ext uri="{BB962C8B-B14F-4D97-AF65-F5344CB8AC3E}">
        <p14:creationId xmlns:p14="http://schemas.microsoft.com/office/powerpoint/2010/main" val="3779231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latin typeface="Arial" charset="0"/>
            </a:endParaRPr>
          </a:p>
          <a:p>
            <a:endParaRPr lang="en-US" dirty="0"/>
          </a:p>
        </p:txBody>
      </p:sp>
      <p:sp>
        <p:nvSpPr>
          <p:cNvPr id="4" name="Slide Number Placeholder 3"/>
          <p:cNvSpPr>
            <a:spLocks noGrp="1"/>
          </p:cNvSpPr>
          <p:nvPr>
            <p:ph type="sldNum" sz="quarter" idx="10"/>
          </p:nvPr>
        </p:nvSpPr>
        <p:spPr/>
        <p:txBody>
          <a:bodyPr/>
          <a:lstStyle/>
          <a:p>
            <a:fld id="{CE217F5E-A879-42AA-AA14-F59D0A7D60D4}" type="slidenum">
              <a:rPr lang="en-US" smtClean="0"/>
              <a:pPr/>
              <a:t>1</a:t>
            </a:fld>
            <a:endParaRPr lang="en-US"/>
          </a:p>
        </p:txBody>
      </p:sp>
    </p:spTree>
    <p:extLst>
      <p:ext uri="{BB962C8B-B14F-4D97-AF65-F5344CB8AC3E}">
        <p14:creationId xmlns:p14="http://schemas.microsoft.com/office/powerpoint/2010/main" val="269154187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17F5E-A879-42AA-AA14-F59D0A7D60D4}" type="slidenum">
              <a:rPr lang="en-US" smtClean="0"/>
              <a:pPr/>
              <a:t>22</a:t>
            </a:fld>
            <a:endParaRPr lang="en-US"/>
          </a:p>
        </p:txBody>
      </p:sp>
    </p:spTree>
    <p:extLst>
      <p:ext uri="{BB962C8B-B14F-4D97-AF65-F5344CB8AC3E}">
        <p14:creationId xmlns:p14="http://schemas.microsoft.com/office/powerpoint/2010/main" val="1117535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124200" y="3810000"/>
            <a:ext cx="5791200" cy="990600"/>
          </a:xfrm>
        </p:spPr>
        <p:txBody>
          <a:bodyPr>
            <a:noAutofit/>
          </a:bodyPr>
          <a:lstStyle>
            <a:lvl1pP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3124200" y="4800600"/>
            <a:ext cx="5791200" cy="609600"/>
          </a:xfrm>
        </p:spPr>
        <p:txBody>
          <a:bodyPr>
            <a:normAutofit/>
          </a:bodyPr>
          <a:lstStyle>
            <a:lvl1pPr marL="0" indent="0" algn="ctr">
              <a:buNone/>
              <a:defRPr sz="2400">
                <a:solidFill>
                  <a:schemeClr val="accent3">
                    <a:lumMod val="20000"/>
                    <a:lumOff val="8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492875"/>
            <a:ext cx="2133600" cy="365125"/>
          </a:xfrm>
        </p:spPr>
        <p:txBody>
          <a:bodyPr/>
          <a:lstStyle>
            <a:lvl1pPr>
              <a:defRPr>
                <a:solidFill>
                  <a:schemeClr val="tx1"/>
                </a:solidFill>
              </a:defRPr>
            </a:lvl1pPr>
          </a:lstStyle>
          <a:p>
            <a:fld id="{4EAA5579-F42E-4FC0-AC5C-F025D7358A3E}" type="datetimeFigureOut">
              <a:rPr lang="en-US" smtClean="0">
                <a:solidFill>
                  <a:srgbClr val="000000"/>
                </a:solidFill>
              </a:rPr>
              <a:pPr/>
              <a:t>12/7/2016</a:t>
            </a:fld>
            <a:endParaRPr lang="en-US" dirty="0">
              <a:solidFill>
                <a:srgbClr val="000000"/>
              </a:solidFill>
            </a:endParaRPr>
          </a:p>
        </p:txBody>
      </p:sp>
      <p:sp>
        <p:nvSpPr>
          <p:cNvPr id="5" name="Footer Placeholder 4"/>
          <p:cNvSpPr>
            <a:spLocks noGrp="1"/>
          </p:cNvSpPr>
          <p:nvPr>
            <p:ph type="ftr" sz="quarter" idx="11"/>
          </p:nvPr>
        </p:nvSpPr>
        <p:spPr>
          <a:xfrm>
            <a:off x="3124200" y="6492875"/>
            <a:ext cx="2895600" cy="365125"/>
          </a:xfrm>
        </p:spPr>
        <p:txBody>
          <a:bodyPr/>
          <a:lstStyle>
            <a:lvl1pPr>
              <a:defRPr>
                <a:solidFill>
                  <a:schemeClr val="tx1"/>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a:xfrm>
            <a:off x="6553200" y="6492875"/>
            <a:ext cx="2133600" cy="365125"/>
          </a:xfrm>
        </p:spPr>
        <p:txBody>
          <a:bodyPr/>
          <a:lstStyle>
            <a:lvl1pPr>
              <a:defRPr>
                <a:solidFill>
                  <a:schemeClr val="tx1"/>
                </a:solidFill>
              </a:defRPr>
            </a:lvl1pPr>
          </a:lstStyle>
          <a:p>
            <a:fld id="{5536A5E9-2FED-478C-A2E9-0409D44AFB3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233449541"/>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183878034"/>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0"/>
            <a:ext cx="2057400" cy="4602164"/>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524000"/>
            <a:ext cx="6019800" cy="46021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739685575"/>
      </p:ext>
    </p:extLst>
  </p:cSld>
  <p:clrMapOvr>
    <a:masterClrMapping/>
  </p:clrMapOvr>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0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365338036"/>
      </p:ext>
    </p:extLst>
  </p:cSld>
  <p:clrMapOvr>
    <a:masterClrMapping/>
  </p:clrMapOvr>
</p:sldLayout>
</file>

<file path=ppt/slideLayouts/slideLayout3.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2971800" y="4191000"/>
            <a:ext cx="5943600" cy="1295399"/>
          </a:xfrm>
        </p:spPr>
        <p:txBody>
          <a:bodyPr anchor="t">
            <a:normAutofit/>
          </a:bodyPr>
          <a:lstStyle>
            <a:lvl1pPr algn="l">
              <a:defRPr sz="2800" b="1" cap="all">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971800" y="3048000"/>
            <a:ext cx="5943599" cy="1143000"/>
          </a:xfrm>
        </p:spPr>
        <p:txBody>
          <a:bodyPr anchor="b"/>
          <a:lstStyle>
            <a:lvl1pPr marL="0" indent="0">
              <a:buNone/>
              <a:defRPr sz="2000">
                <a:solidFill>
                  <a:schemeClr val="accent3">
                    <a:lumMod val="20000"/>
                    <a:lumOff val="8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4EAA5579-F42E-4FC0-AC5C-F025D7358A3E}" type="datetimeFigureOut">
              <a:rPr lang="en-US" smtClean="0">
                <a:solidFill>
                  <a:srgbClr val="000000"/>
                </a:solidFill>
              </a:rPr>
              <a:pPr/>
              <a:t>12/7/2016</a:t>
            </a:fld>
            <a:endParaRPr lang="en-US" dirty="0">
              <a:solidFill>
                <a:srgbClr val="000000"/>
              </a:solidFill>
            </a:endParaRPr>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5536A5E9-2FED-478C-A2E9-0409D44AFB33}"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327864009"/>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584400723"/>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598"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8"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797425"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974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8" name="Footer Placeholder 7"/>
          <p:cNvSpPr>
            <a:spLocks noGrp="1"/>
          </p:cNvSpPr>
          <p:nvPr>
            <p:ph type="ftr" sz="quarter" idx="11"/>
          </p:nvPr>
        </p:nvSpPr>
        <p:spPr/>
        <p:txBody>
          <a:bodyPr/>
          <a:lstStyle/>
          <a:p>
            <a:endParaRPr lang="en-US">
              <a:solidFill>
                <a:srgbClr val="000000">
                  <a:tint val="75000"/>
                </a:srgbClr>
              </a:solidFill>
            </a:endParaRPr>
          </a:p>
        </p:txBody>
      </p:sp>
      <p:sp>
        <p:nvSpPr>
          <p:cNvPr id="9" name="Slide Number Placeholder 8"/>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259088059"/>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4" name="Footer Placeholder 3"/>
          <p:cNvSpPr>
            <a:spLocks noGrp="1"/>
          </p:cNvSpPr>
          <p:nvPr>
            <p:ph type="ftr" sz="quarter" idx="11"/>
          </p:nvPr>
        </p:nvSpPr>
        <p:spPr/>
        <p:txBody>
          <a:bodyPr/>
          <a:lstStyle/>
          <a:p>
            <a:endParaRPr lang="en-US">
              <a:solidFill>
                <a:srgbClr val="000000">
                  <a:tint val="75000"/>
                </a:srgbClr>
              </a:solidFill>
            </a:endParaRPr>
          </a:p>
        </p:txBody>
      </p:sp>
      <p:sp>
        <p:nvSpPr>
          <p:cNvPr id="5" name="Slide Number Placeholder 4"/>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213951441"/>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3" name="Footer Placeholder 2"/>
          <p:cNvSpPr>
            <a:spLocks noGrp="1"/>
          </p:cNvSpPr>
          <p:nvPr>
            <p:ph type="ftr" sz="quarter" idx="11"/>
          </p:nvPr>
        </p:nvSpPr>
        <p:spPr/>
        <p:txBody>
          <a:bodyPr/>
          <a:lstStyle/>
          <a:p>
            <a:endParaRPr lang="en-US">
              <a:solidFill>
                <a:srgbClr val="000000">
                  <a:tint val="75000"/>
                </a:srgbClr>
              </a:solidFill>
            </a:endParaRPr>
          </a:p>
        </p:txBody>
      </p:sp>
      <p:sp>
        <p:nvSpPr>
          <p:cNvPr id="4" name="Slide Number Placeholder 3"/>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202130434"/>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2" y="1339848"/>
            <a:ext cx="3008313" cy="1162051"/>
          </a:xfrm>
        </p:spPr>
        <p:txBody>
          <a:bodyPr anchor="b"/>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03650" y="1339852"/>
            <a:ext cx="5111750" cy="505486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2" y="2501902"/>
            <a:ext cx="3008313" cy="38988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97087382"/>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371599"/>
            <a:ext cx="5486400" cy="3355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AA5579-F42E-4FC0-AC5C-F025D7358A3E}" type="datetimeFigureOut">
              <a:rPr lang="en-US" smtClean="0">
                <a:solidFill>
                  <a:srgbClr val="000000">
                    <a:tint val="75000"/>
                  </a:srgbClr>
                </a:solidFill>
              </a:rPr>
              <a:pPr/>
              <a:t>12/7/2016</a:t>
            </a:fld>
            <a:endParaRPr lang="en-US">
              <a:solidFill>
                <a:srgbClr val="000000">
                  <a:tint val="75000"/>
                </a:srgbClr>
              </a:solidFill>
            </a:endParaRPr>
          </a:p>
        </p:txBody>
      </p:sp>
      <p:sp>
        <p:nvSpPr>
          <p:cNvPr id="6" name="Footer Placeholder 5"/>
          <p:cNvSpPr>
            <a:spLocks noGrp="1"/>
          </p:cNvSpPr>
          <p:nvPr>
            <p:ph type="ftr" sz="quarter" idx="11"/>
          </p:nvPr>
        </p:nvSpPr>
        <p:spPr/>
        <p:txBody>
          <a:bodyPr/>
          <a:lstStyle/>
          <a:p>
            <a:endParaRPr lang="en-US">
              <a:solidFill>
                <a:srgbClr val="000000">
                  <a:tint val="75000"/>
                </a:srgbClr>
              </a:solidFill>
            </a:endParaRPr>
          </a:p>
        </p:txBody>
      </p:sp>
      <p:sp>
        <p:nvSpPr>
          <p:cNvPr id="7" name="Slide Number Placeholder 6"/>
          <p:cNvSpPr>
            <a:spLocks noGrp="1"/>
          </p:cNvSpPr>
          <p:nvPr>
            <p:ph type="sldNum" sz="quarter" idx="12"/>
          </p:nvPr>
        </p:nvSpPr>
        <p:spPr/>
        <p:txBody>
          <a:body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185660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1752600" y="122239"/>
            <a:ext cx="7391400" cy="1020761"/>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2000" y="1524000"/>
            <a:ext cx="7924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AA5579-F42E-4FC0-AC5C-F025D7358A3E}" type="datetimeFigureOut">
              <a:rPr lang="en-US" smtClean="0">
                <a:solidFill>
                  <a:srgbClr val="000000">
                    <a:tint val="75000"/>
                  </a:srgbClr>
                </a:solidFill>
              </a:rPr>
              <a:pPr/>
              <a:t>12/7/2016</a:t>
            </a:fld>
            <a:endParaRPr lang="en-US" dirty="0">
              <a:solidFill>
                <a:srgbClr val="000000">
                  <a:tint val="75000"/>
                </a:srgbClr>
              </a:solidFill>
            </a:endParaRPr>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000000">
                  <a:tint val="75000"/>
                </a:srgbClr>
              </a:solidFill>
            </a:endParaRPr>
          </a:p>
        </p:txBody>
      </p:sp>
      <p:sp>
        <p:nvSpPr>
          <p:cNvPr id="6" name="Slide Number Placeholder 5"/>
          <p:cNvSpPr>
            <a:spLocks noGrp="1"/>
          </p:cNvSpPr>
          <p:nvPr>
            <p:ph type="sldNum" sz="quarter" idx="4"/>
          </p:nvPr>
        </p:nvSpPr>
        <p:spPr>
          <a:xfrm>
            <a:off x="65532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36A5E9-2FED-478C-A2E9-0409D44AFB33}"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052375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chemeClr val="accent5"/>
        </a:buClr>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2">
            <a:lumMod val="75000"/>
          </a:schemeClr>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jhobson@polsinelli.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074" name="Rectangle 2" descr="" title=""/>
          <p:cNvSpPr>
            <a:spLocks noGrp="1" noChangeArrowheads="1"/>
          </p:cNvSpPr>
          <p:nvPr>
            <p:ph type="ctrTitle"/>
          </p:nvPr>
        </p:nvSpPr>
        <p:spPr>
          <a:xfrm>
            <a:off x="2971800" y="3810000"/>
            <a:ext cx="6096000" cy="838200"/>
          </a:xfrm>
        </p:spPr>
        <p:txBody>
          <a:bodyPr/>
          <a:lstStyle/>
          <a:p>
            <a:r>
              <a:rPr lang="en-US" sz="2800" dirty="0" smtClean="0">
                <a:effectLst>
                  <a:outerShdw blurRad="38100" dist="38100" dir="2700000" algn="tl">
                    <a:srgbClr val="000000">
                      <a:alpha val="43137"/>
                    </a:srgbClr>
                  </a:outerShdw>
                </a:effectLst>
              </a:rPr>
              <a:t>VIEW FROM THE HILL AND TAX REFORM POSSIBILITIES</a:t>
            </a:r>
            <a:endParaRPr lang="en-US" sz="2800" dirty="0">
              <a:effectLst>
                <a:outerShdw blurRad="38100" dist="38100" dir="2700000" algn="tl">
                  <a:srgbClr val="000000">
                    <a:alpha val="43137"/>
                  </a:srgbClr>
                </a:outerShdw>
              </a:effectLst>
            </a:endParaRPr>
          </a:p>
        </p:txBody>
      </p:sp>
      <p:sp>
        <p:nvSpPr>
          <p:cNvPr id="3" name="Subtitle 2" descr="" title=""/>
          <p:cNvSpPr>
            <a:spLocks noGrp="1"/>
          </p:cNvSpPr>
          <p:nvPr>
            <p:ph type="subTitle" idx="1"/>
          </p:nvPr>
        </p:nvSpPr>
        <p:spPr>
          <a:xfrm>
            <a:off x="3124200" y="4495800"/>
            <a:ext cx="5791200" cy="914400"/>
          </a:xfrm>
        </p:spPr>
        <p:txBody>
          <a:bodyPr>
            <a:normAutofit fontScale="92500" lnSpcReduction="20000"/>
          </a:bodyPr>
          <a:lstStyle/>
          <a:p>
            <a:r>
              <a:rPr lang="en-US" sz="2000" dirty="0" smtClean="0"/>
              <a:t>Julius W. Hobson, Jr.</a:t>
            </a:r>
          </a:p>
          <a:p>
            <a:r>
              <a:rPr lang="en-US" sz="2000" dirty="0" smtClean="0"/>
              <a:t>Senior Policy Advisor</a:t>
            </a:r>
          </a:p>
          <a:p>
            <a:r>
              <a:rPr lang="en-US" sz="2000" dirty="0" smtClean="0"/>
              <a:t>Polsinelli</a:t>
            </a:r>
            <a:endParaRPr lang="en-US" sz="2000" dirty="0"/>
          </a:p>
        </p:txBody>
      </p:sp>
    </p:spTree>
    <p:extLst>
      <p:ext uri="{BB962C8B-B14F-4D97-AF65-F5344CB8AC3E}">
        <p14:creationId xmlns:p14="http://schemas.microsoft.com/office/powerpoint/2010/main" val="1066456290"/>
      </p:ext>
    </p:extLst>
  </p:cSld>
  <p:clrMapOvr>
    <a:masterClrMapping/>
  </p:clrMapOvr>
  <p:timing>
    <p:tnLst>
      <p:par>
        <p:cTn id="1" dur="indefinite" restart="never" nodeType="tmRoot"/>
      </p:par>
    </p:tnLst>
  </p:timing>
</p:sld>
</file>

<file path=ppt/slides/slide1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LEGISLATIVE PROCESS: SENATE</a:t>
            </a:r>
            <a:endParaRPr lang="en-US" dirty="0"/>
          </a:p>
        </p:txBody>
      </p:sp>
      <p:sp>
        <p:nvSpPr>
          <p:cNvPr id="3" name="Content Placeholder 2" descr="" title=""/>
          <p:cNvSpPr>
            <a:spLocks noGrp="1"/>
          </p:cNvSpPr>
          <p:nvPr>
            <p:ph idx="1"/>
          </p:nvPr>
        </p:nvSpPr>
        <p:spPr/>
        <p:txBody>
          <a:bodyPr>
            <a:normAutofit fontScale="92500"/>
          </a:bodyPr>
          <a:lstStyle/>
          <a:p>
            <a:r>
              <a:rPr lang="en-US" dirty="0" smtClean="0"/>
              <a:t>Legislative Process</a:t>
            </a:r>
          </a:p>
          <a:p>
            <a:pPr lvl="1"/>
            <a:r>
              <a:rPr lang="en-US" dirty="0" smtClean="0"/>
              <a:t>Unanimous consent</a:t>
            </a:r>
          </a:p>
          <a:p>
            <a:r>
              <a:rPr lang="en-US" dirty="0" smtClean="0"/>
              <a:t>Nomination Process</a:t>
            </a:r>
          </a:p>
          <a:p>
            <a:pPr lvl="1"/>
            <a:r>
              <a:rPr lang="en-US" dirty="0" smtClean="0"/>
              <a:t>Nuclear Option: Executive Branch Nominees</a:t>
            </a:r>
          </a:p>
          <a:p>
            <a:pPr lvl="1"/>
            <a:r>
              <a:rPr lang="en-US" dirty="0" smtClean="0"/>
              <a:t>Nuclear Option: U.S. Supreme Court Nominee Likely</a:t>
            </a:r>
          </a:p>
          <a:p>
            <a:r>
              <a:rPr lang="en-US" dirty="0" smtClean="0"/>
              <a:t>Legislative Filibuster</a:t>
            </a:r>
          </a:p>
          <a:p>
            <a:pPr lvl="1"/>
            <a:r>
              <a:rPr lang="en-US" dirty="0" smtClean="0"/>
              <a:t>Cloture petition</a:t>
            </a:r>
          </a:p>
          <a:p>
            <a:pPr lvl="1"/>
            <a:r>
              <a:rPr lang="en-US" dirty="0" smtClean="0"/>
              <a:t>Cloture: 60 votes to end filibuster</a:t>
            </a:r>
          </a:p>
          <a:p>
            <a:pPr lvl="1"/>
            <a:r>
              <a:rPr lang="en-US" dirty="0" smtClean="0"/>
              <a:t>Nuclear Option?</a:t>
            </a:r>
          </a:p>
          <a:p>
            <a:endParaRPr lang="en-US" dirty="0"/>
          </a:p>
        </p:txBody>
      </p:sp>
    </p:spTree>
    <p:extLst>
      <p:ext uri="{BB962C8B-B14F-4D97-AF65-F5344CB8AC3E}">
        <p14:creationId xmlns:p14="http://schemas.microsoft.com/office/powerpoint/2010/main" val="3836856802"/>
      </p:ext>
    </p:extLst>
  </p:cSld>
  <p:clrMapOvr>
    <a:masterClrMapping/>
  </p:clrMapOvr>
</p:sld>
</file>

<file path=ppt/slides/slide1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CONGRESSIONAL BUDGET PROCESS</a:t>
            </a:r>
            <a:endParaRPr lang="en-US" dirty="0"/>
          </a:p>
        </p:txBody>
      </p:sp>
      <p:sp>
        <p:nvSpPr>
          <p:cNvPr id="3" name="Content Placeholder 2" descr="" title=""/>
          <p:cNvSpPr>
            <a:spLocks noGrp="1"/>
          </p:cNvSpPr>
          <p:nvPr>
            <p:ph idx="1"/>
          </p:nvPr>
        </p:nvSpPr>
        <p:spPr/>
        <p:txBody>
          <a:bodyPr/>
          <a:lstStyle/>
          <a:p>
            <a:r>
              <a:rPr lang="en-US" dirty="0" smtClean="0"/>
              <a:t>Budget Cycle</a:t>
            </a:r>
          </a:p>
          <a:p>
            <a:pPr lvl="1"/>
            <a:r>
              <a:rPr lang="en-US" dirty="0" smtClean="0"/>
              <a:t>President’s Budget</a:t>
            </a:r>
          </a:p>
          <a:p>
            <a:r>
              <a:rPr lang="en-US" dirty="0" smtClean="0"/>
              <a:t>Congressional Budget Resolution</a:t>
            </a:r>
          </a:p>
          <a:p>
            <a:r>
              <a:rPr lang="en-US" dirty="0" smtClean="0"/>
              <a:t>Appropriations Process</a:t>
            </a:r>
          </a:p>
          <a:p>
            <a:r>
              <a:rPr lang="en-US" dirty="0" smtClean="0"/>
              <a:t>Debt Limit Legislation</a:t>
            </a:r>
          </a:p>
          <a:p>
            <a:r>
              <a:rPr lang="en-US" dirty="0" smtClean="0"/>
              <a:t>Sequestration</a:t>
            </a:r>
          </a:p>
          <a:p>
            <a:r>
              <a:rPr lang="en-US" b="1" u="sng" dirty="0" smtClean="0">
                <a:solidFill>
                  <a:srgbClr val="FF0000"/>
                </a:solidFill>
              </a:rPr>
              <a:t>Reconciliation</a:t>
            </a:r>
            <a:r>
              <a:rPr lang="en-US" b="1" dirty="0" smtClean="0">
                <a:solidFill>
                  <a:srgbClr val="FF0000"/>
                </a:solidFill>
              </a:rPr>
              <a:t> [Bush 2001 Tax Cuts]</a:t>
            </a:r>
            <a:endParaRPr lang="en-US" b="1" u="sng" dirty="0">
              <a:solidFill>
                <a:srgbClr val="FF0000"/>
              </a:solidFill>
            </a:endParaRPr>
          </a:p>
        </p:txBody>
      </p:sp>
    </p:spTree>
    <p:extLst>
      <p:ext uri="{BB962C8B-B14F-4D97-AF65-F5344CB8AC3E}">
        <p14:creationId xmlns:p14="http://schemas.microsoft.com/office/powerpoint/2010/main" val="2880675341"/>
      </p:ext>
    </p:extLst>
  </p:cSld>
  <p:clrMapOvr>
    <a:masterClrMapping/>
  </p:clrMapOvr>
</p:sld>
</file>

<file path=ppt/slides/slide1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BUDGET RECONCILIATION PROCESS</a:t>
            </a:r>
            <a:endParaRPr lang="en-US" dirty="0"/>
          </a:p>
        </p:txBody>
      </p:sp>
      <p:sp>
        <p:nvSpPr>
          <p:cNvPr id="3" name="Content Placeholder 2" descr="" title=""/>
          <p:cNvSpPr>
            <a:spLocks noGrp="1"/>
          </p:cNvSpPr>
          <p:nvPr>
            <p:ph idx="1"/>
          </p:nvPr>
        </p:nvSpPr>
        <p:spPr/>
        <p:txBody>
          <a:bodyPr>
            <a:normAutofit fontScale="92500" lnSpcReduction="20000"/>
          </a:bodyPr>
          <a:lstStyle/>
          <a:p>
            <a:r>
              <a:rPr lang="en-US" b="1" i="1" dirty="0" smtClean="0"/>
              <a:t>House of Representatives</a:t>
            </a:r>
          </a:p>
          <a:p>
            <a:pPr lvl="1"/>
            <a:r>
              <a:rPr lang="en-US" dirty="0" smtClean="0"/>
              <a:t>Committees report respective bills to Budget Committee by specified date</a:t>
            </a:r>
          </a:p>
          <a:p>
            <a:pPr lvl="1"/>
            <a:r>
              <a:rPr lang="en-US" dirty="0" smtClean="0"/>
              <a:t>Normal legislative process</a:t>
            </a:r>
          </a:p>
          <a:p>
            <a:r>
              <a:rPr lang="en-US" b="1" i="1" dirty="0" smtClean="0"/>
              <a:t>Senate</a:t>
            </a:r>
          </a:p>
          <a:p>
            <a:pPr lvl="1"/>
            <a:r>
              <a:rPr lang="en-US" dirty="0" smtClean="0"/>
              <a:t>Committees report respective bills to Budget Committee by specified date</a:t>
            </a:r>
          </a:p>
          <a:p>
            <a:pPr lvl="1"/>
            <a:r>
              <a:rPr lang="en-US" dirty="0" smtClean="0"/>
              <a:t>20 hours debate, equally divided on Reconciliation bill</a:t>
            </a:r>
          </a:p>
          <a:p>
            <a:pPr lvl="1"/>
            <a:r>
              <a:rPr lang="en-US" dirty="0" smtClean="0"/>
              <a:t>10 hours debate, equally divided on reconciliation bill conference report</a:t>
            </a:r>
          </a:p>
          <a:p>
            <a:pPr lvl="1"/>
            <a:r>
              <a:rPr lang="en-US" dirty="0" smtClean="0"/>
              <a:t>No filibuster</a:t>
            </a:r>
          </a:p>
          <a:p>
            <a:pPr marL="457200" lvl="1" indent="0">
              <a:buNone/>
            </a:pPr>
            <a:endParaRPr lang="en-US" dirty="0" smtClean="0"/>
          </a:p>
          <a:p>
            <a:pPr marL="0" indent="0">
              <a:buNone/>
            </a:pPr>
            <a:endParaRPr lang="en-US" dirty="0"/>
          </a:p>
        </p:txBody>
      </p:sp>
    </p:spTree>
    <p:extLst>
      <p:ext uri="{BB962C8B-B14F-4D97-AF65-F5344CB8AC3E}">
        <p14:creationId xmlns:p14="http://schemas.microsoft.com/office/powerpoint/2010/main" val="1692218550"/>
      </p:ext>
    </p:extLst>
  </p:cSld>
  <p:clrMapOvr>
    <a:masterClrMapping/>
  </p:clrMapOvr>
</p:sld>
</file>

<file path=ppt/slides/slide1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SENATE BYRD RULE</a:t>
            </a:r>
            <a:endParaRPr lang="en-US" dirty="0"/>
          </a:p>
        </p:txBody>
      </p:sp>
      <p:sp>
        <p:nvSpPr>
          <p:cNvPr id="3" name="Content Placeholder 2" descr="" title=""/>
          <p:cNvSpPr>
            <a:spLocks noGrp="1"/>
          </p:cNvSpPr>
          <p:nvPr>
            <p:ph idx="1"/>
          </p:nvPr>
        </p:nvSpPr>
        <p:spPr/>
        <p:txBody>
          <a:bodyPr>
            <a:normAutofit lnSpcReduction="10000"/>
          </a:bodyPr>
          <a:lstStyle/>
          <a:p>
            <a:r>
              <a:rPr lang="en-US" dirty="0" smtClean="0"/>
              <a:t>Excludes extraneous matter that </a:t>
            </a:r>
            <a:r>
              <a:rPr lang="en-US" dirty="0"/>
              <a:t>produces a change in outlays or revenues which is merely incidental to the non-budgetary components of the </a:t>
            </a:r>
            <a:r>
              <a:rPr lang="en-US" dirty="0" smtClean="0"/>
              <a:t>provision</a:t>
            </a:r>
            <a:endParaRPr lang="en-US" dirty="0"/>
          </a:p>
          <a:p>
            <a:pPr lvl="1"/>
            <a:r>
              <a:rPr lang="en-US" dirty="0" smtClean="0"/>
              <a:t>It </a:t>
            </a:r>
            <a:r>
              <a:rPr lang="en-US" dirty="0"/>
              <a:t>would increase the deficit for a fiscal year beyond the “budget window” covered by the reconciliation measure; and</a:t>
            </a:r>
          </a:p>
          <a:p>
            <a:pPr lvl="1"/>
            <a:r>
              <a:rPr lang="en-US" dirty="0"/>
              <a:t>It recommends changes in Social </a:t>
            </a:r>
            <a:r>
              <a:rPr lang="en-US" dirty="0" smtClean="0"/>
              <a:t>Security</a:t>
            </a:r>
            <a:endParaRPr lang="en-US" dirty="0" smtClean="0"/>
          </a:p>
          <a:p>
            <a:r>
              <a:rPr lang="en-US" dirty="0" smtClean="0"/>
              <a:t>A </a:t>
            </a:r>
            <a:r>
              <a:rPr lang="en-US" dirty="0" smtClean="0"/>
              <a:t>motion to waive the Byrd Rule requires 60 votes by rule and law</a:t>
            </a:r>
          </a:p>
        </p:txBody>
      </p:sp>
    </p:spTree>
    <p:extLst>
      <p:ext uri="{BB962C8B-B14F-4D97-AF65-F5344CB8AC3E}">
        <p14:creationId xmlns:p14="http://schemas.microsoft.com/office/powerpoint/2010/main" val="2581759107"/>
      </p:ext>
    </p:extLst>
  </p:cSld>
  <p:clrMapOvr>
    <a:masterClrMapping/>
  </p:clrMapOvr>
</p:sld>
</file>

<file path=ppt/slides/slide1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CONGRESSIONAL REVIEW ACT [</a:t>
            </a:r>
            <a:r>
              <a:rPr lang="en-US" dirty="0" err="1" smtClean="0"/>
              <a:t>CRA</a:t>
            </a:r>
            <a:r>
              <a:rPr lang="en-US" dirty="0" smtClean="0"/>
              <a:t>]</a:t>
            </a:r>
            <a:endParaRPr lang="en-US" dirty="0"/>
          </a:p>
        </p:txBody>
      </p:sp>
      <p:sp>
        <p:nvSpPr>
          <p:cNvPr id="3" name="Content Placeholder 2" descr="" title=""/>
          <p:cNvSpPr>
            <a:spLocks noGrp="1"/>
          </p:cNvSpPr>
          <p:nvPr>
            <p:ph idx="1"/>
          </p:nvPr>
        </p:nvSpPr>
        <p:spPr/>
        <p:txBody>
          <a:bodyPr>
            <a:normAutofit fontScale="85000" lnSpcReduction="20000"/>
          </a:bodyPr>
          <a:lstStyle/>
          <a:p>
            <a:r>
              <a:rPr lang="en-US" dirty="0" smtClean="0"/>
              <a:t>The </a:t>
            </a:r>
            <a:r>
              <a:rPr lang="en-US" dirty="0" err="1" smtClean="0"/>
              <a:t>CRA</a:t>
            </a:r>
            <a:r>
              <a:rPr lang="en-US" dirty="0" smtClean="0"/>
              <a:t> is an oversight tool that Congress can use to overturn a federal department/agency rule</a:t>
            </a:r>
          </a:p>
          <a:p>
            <a:r>
              <a:rPr lang="en-US" dirty="0" smtClean="0"/>
              <a:t>Enacted in 1996 as part of the Small Business Regulatory Enforcement Fairness Act.</a:t>
            </a:r>
          </a:p>
          <a:p>
            <a:r>
              <a:rPr lang="en-US" dirty="0" smtClean="0"/>
              <a:t>Under </a:t>
            </a:r>
            <a:r>
              <a:rPr lang="en-US" dirty="0" err="1" smtClean="0"/>
              <a:t>CRA</a:t>
            </a:r>
            <a:r>
              <a:rPr lang="en-US" dirty="0" smtClean="0"/>
              <a:t>:</a:t>
            </a:r>
          </a:p>
          <a:p>
            <a:pPr lvl="1"/>
            <a:r>
              <a:rPr lang="en-US" dirty="0" smtClean="0"/>
              <a:t>Agency submits report to Congress &amp; Comptroller General</a:t>
            </a:r>
          </a:p>
          <a:p>
            <a:pPr lvl="1"/>
            <a:r>
              <a:rPr lang="en-US" dirty="0" smtClean="0"/>
              <a:t>Report must contain general summary of the rule, including whether it is a major rule and proposed effective date</a:t>
            </a:r>
          </a:p>
          <a:p>
            <a:pPr lvl="1"/>
            <a:r>
              <a:rPr lang="en-US" dirty="0" smtClean="0"/>
              <a:t>Congress has a specified time to enact disapproval legislation which must be signed by the President</a:t>
            </a:r>
          </a:p>
        </p:txBody>
      </p:sp>
    </p:spTree>
    <p:extLst>
      <p:ext uri="{BB962C8B-B14F-4D97-AF65-F5344CB8AC3E}">
        <p14:creationId xmlns:p14="http://schemas.microsoft.com/office/powerpoint/2010/main" val="3340551738"/>
      </p:ext>
    </p:extLst>
  </p:cSld>
  <p:clrMapOvr>
    <a:masterClrMapping/>
  </p:clrMapOvr>
</p:sld>
</file>

<file path=ppt/slides/slide1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TRUMP TAX PROPOSALS</a:t>
            </a:r>
            <a:endParaRPr lang="en-US" dirty="0"/>
          </a:p>
        </p:txBody>
      </p:sp>
      <p:sp>
        <p:nvSpPr>
          <p:cNvPr id="3" name="Content Placeholder 2" descr="" title=""/>
          <p:cNvSpPr>
            <a:spLocks noGrp="1"/>
          </p:cNvSpPr>
          <p:nvPr>
            <p:ph idx="1"/>
          </p:nvPr>
        </p:nvSpPr>
        <p:spPr/>
        <p:txBody>
          <a:bodyPr/>
          <a:lstStyle/>
          <a:p>
            <a:r>
              <a:rPr lang="en-US" dirty="0" smtClean="0"/>
              <a:t>Reduce tax rate for individuals: 15% &amp; 20%</a:t>
            </a:r>
          </a:p>
          <a:p>
            <a:pPr lvl="1"/>
            <a:r>
              <a:rPr lang="en-US" dirty="0" smtClean="0"/>
              <a:t>Those in 25% bracket would keep fewer deductions</a:t>
            </a:r>
          </a:p>
          <a:p>
            <a:pPr lvl="1"/>
            <a:r>
              <a:rPr lang="en-US" dirty="0" smtClean="0"/>
              <a:t>Charitable giving &amp; mortgage interest deductions would remain unchanged</a:t>
            </a:r>
          </a:p>
          <a:p>
            <a:r>
              <a:rPr lang="en-US" dirty="0" smtClean="0"/>
              <a:t>15% corporate tax rate</a:t>
            </a:r>
          </a:p>
          <a:p>
            <a:r>
              <a:rPr lang="en-US" dirty="0" smtClean="0"/>
              <a:t>End inheritance tax</a:t>
            </a:r>
            <a:endParaRPr lang="en-US" dirty="0" smtClean="0"/>
          </a:p>
          <a:p>
            <a:endParaRPr lang="en-US" dirty="0"/>
          </a:p>
        </p:txBody>
      </p:sp>
    </p:spTree>
    <p:extLst>
      <p:ext uri="{BB962C8B-B14F-4D97-AF65-F5344CB8AC3E}">
        <p14:creationId xmlns:p14="http://schemas.microsoft.com/office/powerpoint/2010/main" val="3732503018"/>
      </p:ext>
    </p:extLst>
  </p:cSld>
  <p:clrMapOvr>
    <a:masterClrMapping/>
  </p:clrMapOvr>
</p:sld>
</file>

<file path=ppt/slides/slide1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HOUSE WAYS &amp; </a:t>
            </a:r>
            <a:r>
              <a:rPr lang="en-US" dirty="0" smtClean="0"/>
              <a:t>MEANS CHAIRMAN </a:t>
            </a:r>
            <a:br>
              <a:rPr lang="en-US" dirty="0" smtClean="0"/>
            </a:br>
            <a:r>
              <a:rPr lang="en-US" dirty="0" smtClean="0"/>
              <a:t>REP. KEVIN BRADY [TX] TAX </a:t>
            </a:r>
            <a:r>
              <a:rPr lang="en-US" dirty="0" smtClean="0"/>
              <a:t>PROPOSALS</a:t>
            </a:r>
            <a:endParaRPr lang="en-US" dirty="0"/>
          </a:p>
        </p:txBody>
      </p:sp>
      <p:sp>
        <p:nvSpPr>
          <p:cNvPr id="3" name="Content Placeholder 2" descr="" title=""/>
          <p:cNvSpPr>
            <a:spLocks noGrp="1"/>
          </p:cNvSpPr>
          <p:nvPr>
            <p:ph idx="1"/>
          </p:nvPr>
        </p:nvSpPr>
        <p:spPr/>
        <p:txBody>
          <a:bodyPr/>
          <a:lstStyle/>
          <a:p>
            <a:r>
              <a:rPr lang="en-US" dirty="0" smtClean="0"/>
              <a:t>“A Better Way”</a:t>
            </a:r>
          </a:p>
          <a:p>
            <a:r>
              <a:rPr lang="en-US" dirty="0" smtClean="0"/>
              <a:t>Individual tax rates: 0%-12%; 25%; 33%</a:t>
            </a:r>
          </a:p>
          <a:p>
            <a:pPr lvl="1"/>
            <a:r>
              <a:rPr lang="en-US" dirty="0" smtClean="0"/>
              <a:t>Repeal Alternative Minimum Tax</a:t>
            </a:r>
          </a:p>
          <a:p>
            <a:pPr lvl="1"/>
            <a:r>
              <a:rPr lang="en-US" dirty="0" smtClean="0"/>
              <a:t>Post card filing</a:t>
            </a:r>
          </a:p>
          <a:p>
            <a:r>
              <a:rPr lang="en-US" dirty="0" smtClean="0"/>
              <a:t>Restructure and lower small business tax rates</a:t>
            </a:r>
          </a:p>
          <a:p>
            <a:r>
              <a:rPr lang="en-US" dirty="0" smtClean="0"/>
              <a:t>Reduce large corporate tax rate to 15%</a:t>
            </a:r>
          </a:p>
          <a:p>
            <a:pPr lvl="1"/>
            <a:r>
              <a:rPr lang="en-US" dirty="0" smtClean="0"/>
              <a:t>Immediate write-off of the cost of investments</a:t>
            </a:r>
          </a:p>
          <a:p>
            <a:pPr lvl="1"/>
            <a:r>
              <a:rPr lang="en-US" dirty="0" smtClean="0"/>
              <a:t>Carry forward net operating losses</a:t>
            </a:r>
            <a:endParaRPr lang="en-US" dirty="0"/>
          </a:p>
        </p:txBody>
      </p:sp>
    </p:spTree>
    <p:extLst>
      <p:ext uri="{BB962C8B-B14F-4D97-AF65-F5344CB8AC3E}">
        <p14:creationId xmlns:p14="http://schemas.microsoft.com/office/powerpoint/2010/main" val="1290654366"/>
      </p:ext>
    </p:extLst>
  </p:cSld>
  <p:clrMapOvr>
    <a:masterClrMapping/>
  </p:clrMapOvr>
</p:sld>
</file>

<file path=ppt/slides/slide1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TRUMP FISCAL/TAX PROJECTIONS</a:t>
            </a:r>
            <a:endParaRPr lang="en-US" dirty="0"/>
          </a:p>
        </p:txBody>
      </p:sp>
      <p:sp>
        <p:nvSpPr>
          <p:cNvPr id="3" name="Content Placeholder 2" descr="" title=""/>
          <p:cNvSpPr>
            <a:spLocks noGrp="1"/>
          </p:cNvSpPr>
          <p:nvPr>
            <p:ph idx="1"/>
          </p:nvPr>
        </p:nvSpPr>
        <p:spPr/>
        <p:txBody>
          <a:bodyPr>
            <a:normAutofit fontScale="92500" lnSpcReduction="10000"/>
          </a:bodyPr>
          <a:lstStyle/>
          <a:p>
            <a:r>
              <a:rPr lang="en-US" dirty="0" smtClean="0"/>
              <a:t>Committee for a Responsible Federal Budget (bipartisan)</a:t>
            </a:r>
          </a:p>
          <a:p>
            <a:r>
              <a:rPr lang="en-US" dirty="0" smtClean="0"/>
              <a:t>Trump tax and spending plan would add $5.30 trillion to the debt over 10 years</a:t>
            </a:r>
          </a:p>
          <a:p>
            <a:pPr lvl="1"/>
            <a:r>
              <a:rPr lang="en-US" dirty="0" smtClean="0"/>
              <a:t>Business tax reforms:		-$2.85 trillion</a:t>
            </a:r>
          </a:p>
          <a:p>
            <a:pPr lvl="1"/>
            <a:r>
              <a:rPr lang="en-US" dirty="0" smtClean="0"/>
              <a:t>Individual tax reforms:	-$0.90 trillion</a:t>
            </a:r>
          </a:p>
          <a:p>
            <a:pPr lvl="1"/>
            <a:r>
              <a:rPr lang="en-US" dirty="0" smtClean="0"/>
              <a:t>Promote childcare:		-$0.55 trillion</a:t>
            </a:r>
          </a:p>
          <a:p>
            <a:pPr lvl="1"/>
            <a:r>
              <a:rPr lang="en-US" dirty="0" smtClean="0"/>
              <a:t>Financial institution fee:	n/a</a:t>
            </a:r>
          </a:p>
          <a:p>
            <a:pPr lvl="1"/>
            <a:r>
              <a:rPr lang="en-US" dirty="0" smtClean="0"/>
              <a:t>Modify estate tax:		-$0.20 trillion</a:t>
            </a:r>
          </a:p>
          <a:p>
            <a:pPr lvl="1"/>
            <a:r>
              <a:rPr lang="en-US" dirty="0" smtClean="0"/>
              <a:t>TOTAL TAX &amp; FISCAL PLAN:	-$4.50 TRILLION</a:t>
            </a:r>
          </a:p>
        </p:txBody>
      </p:sp>
    </p:spTree>
    <p:extLst>
      <p:ext uri="{BB962C8B-B14F-4D97-AF65-F5344CB8AC3E}">
        <p14:creationId xmlns:p14="http://schemas.microsoft.com/office/powerpoint/2010/main" val="1320146507"/>
      </p:ext>
    </p:extLst>
  </p:cSld>
  <p:clrMapOvr>
    <a:masterClrMapping/>
  </p:clrMapOvr>
</p:sld>
</file>

<file path=ppt/slides/slide1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a:bodyPr>
          <a:lstStyle/>
          <a:p>
            <a:r>
              <a:rPr lang="en-US" dirty="0" smtClean="0"/>
              <a:t>TRUMP </a:t>
            </a:r>
            <a:r>
              <a:rPr lang="en-US" dirty="0" smtClean="0"/>
              <a:t>ADMINISTRATION</a:t>
            </a:r>
            <a:endParaRPr lang="en-US" dirty="0"/>
          </a:p>
        </p:txBody>
      </p:sp>
      <p:sp>
        <p:nvSpPr>
          <p:cNvPr id="3" name="Content Placeholder 2" descr="" title=""/>
          <p:cNvSpPr>
            <a:spLocks noGrp="1"/>
          </p:cNvSpPr>
          <p:nvPr>
            <p:ph idx="1"/>
          </p:nvPr>
        </p:nvSpPr>
        <p:spPr/>
        <p:txBody>
          <a:bodyPr>
            <a:normAutofit fontScale="55000" lnSpcReduction="20000"/>
          </a:bodyPr>
          <a:lstStyle/>
          <a:p>
            <a:r>
              <a:rPr lang="en-US" b="1" i="1" dirty="0" smtClean="0"/>
              <a:t>Federal Departments &amp; Agencies</a:t>
            </a:r>
          </a:p>
          <a:p>
            <a:r>
              <a:rPr lang="en-US" dirty="0" smtClean="0"/>
              <a:t>Executive Office of the </a:t>
            </a:r>
            <a:r>
              <a:rPr lang="en-US" dirty="0" smtClean="0"/>
              <a:t>President</a:t>
            </a:r>
          </a:p>
          <a:p>
            <a:pPr lvl="1"/>
            <a:r>
              <a:rPr lang="en-US" dirty="0" smtClean="0"/>
              <a:t>Chief of Staff [</a:t>
            </a:r>
            <a:r>
              <a:rPr lang="en-US" dirty="0" err="1" smtClean="0"/>
              <a:t>Reince</a:t>
            </a:r>
            <a:r>
              <a:rPr lang="en-US" dirty="0" err="1" smtClean="0"/>
              <a:t> Priebus</a:t>
            </a:r>
            <a:r>
              <a:rPr lang="en-US" dirty="0" smtClean="0"/>
              <a:t>]</a:t>
            </a:r>
            <a:endParaRPr lang="en-US" dirty="0" smtClean="0"/>
          </a:p>
          <a:p>
            <a:pPr lvl="1"/>
            <a:r>
              <a:rPr lang="en-US" dirty="0" smtClean="0"/>
              <a:t>Office of Management &amp; </a:t>
            </a:r>
            <a:r>
              <a:rPr lang="en-US" dirty="0" smtClean="0"/>
              <a:t>Budget</a:t>
            </a:r>
          </a:p>
          <a:p>
            <a:pPr lvl="2"/>
            <a:r>
              <a:rPr lang="en-US" dirty="0" smtClean="0"/>
              <a:t>Office </a:t>
            </a:r>
            <a:r>
              <a:rPr lang="en-US" dirty="0" smtClean="0"/>
              <a:t>of Information and Regulatory </a:t>
            </a:r>
            <a:r>
              <a:rPr lang="en-US" dirty="0" smtClean="0"/>
              <a:t>Affairs</a:t>
            </a:r>
          </a:p>
          <a:p>
            <a:pPr lvl="1"/>
            <a:r>
              <a:rPr lang="en-US" dirty="0" smtClean="0"/>
              <a:t>Domestic Policy Council</a:t>
            </a:r>
          </a:p>
          <a:p>
            <a:pPr lvl="1"/>
            <a:r>
              <a:rPr lang="en-US" dirty="0" smtClean="0"/>
              <a:t>Council of Economic Advisors</a:t>
            </a:r>
            <a:endParaRPr lang="en-US" dirty="0" smtClean="0"/>
          </a:p>
          <a:p>
            <a:r>
              <a:rPr lang="en-US" dirty="0" smtClean="0"/>
              <a:t>Treasury [Steve </a:t>
            </a:r>
            <a:r>
              <a:rPr lang="en-US" dirty="0" err="1" smtClean="0"/>
              <a:t>Mnuchin</a:t>
            </a:r>
            <a:r>
              <a:rPr lang="en-US" dirty="0" smtClean="0"/>
              <a:t>]</a:t>
            </a:r>
          </a:p>
          <a:p>
            <a:pPr lvl="1"/>
            <a:r>
              <a:rPr lang="en-US" dirty="0" smtClean="0"/>
              <a:t>Internal Revenue Service</a:t>
            </a:r>
          </a:p>
          <a:p>
            <a:pPr lvl="1"/>
            <a:r>
              <a:rPr lang="en-US" dirty="0" smtClean="0"/>
              <a:t>Office of Tax Policy</a:t>
            </a:r>
            <a:endParaRPr lang="en-US" dirty="0" smtClean="0"/>
          </a:p>
          <a:p>
            <a:r>
              <a:rPr lang="en-US" dirty="0" smtClean="0"/>
              <a:t>Labor</a:t>
            </a:r>
          </a:p>
          <a:p>
            <a:r>
              <a:rPr lang="en-US" dirty="0" smtClean="0"/>
              <a:t>Agriculture</a:t>
            </a:r>
          </a:p>
          <a:p>
            <a:r>
              <a:rPr lang="en-US" dirty="0" smtClean="0"/>
              <a:t>Health &amp; Human Services [Rep. Tom Price]</a:t>
            </a:r>
          </a:p>
          <a:p>
            <a:r>
              <a:rPr lang="en-US" dirty="0" smtClean="0"/>
              <a:t>Interior</a:t>
            </a:r>
          </a:p>
          <a:p>
            <a:r>
              <a:rPr lang="en-US" dirty="0" smtClean="0"/>
              <a:t>Commerce [Wilbur Ross]</a:t>
            </a:r>
            <a:endParaRPr lang="en-US" dirty="0" smtClean="0"/>
          </a:p>
          <a:p>
            <a:r>
              <a:rPr lang="en-US" dirty="0" smtClean="0"/>
              <a:t>Justice [Sen. Jeff Sessions]</a:t>
            </a:r>
          </a:p>
          <a:p>
            <a:r>
              <a:rPr lang="en-US" dirty="0" smtClean="0"/>
              <a:t>Defense [Former Gen. James </a:t>
            </a:r>
            <a:r>
              <a:rPr lang="en-US" dirty="0" err="1" smtClean="0"/>
              <a:t>Mattis</a:t>
            </a:r>
            <a:r>
              <a:rPr lang="en-US" dirty="0" smtClean="0"/>
              <a:t>]</a:t>
            </a:r>
          </a:p>
          <a:p>
            <a:r>
              <a:rPr lang="en-US" dirty="0" smtClean="0"/>
              <a:t>Homeland Security [Former Gen. John Kelly]</a:t>
            </a:r>
            <a:endParaRPr lang="en-US" dirty="0" smtClean="0"/>
          </a:p>
        </p:txBody>
      </p:sp>
    </p:spTree>
    <p:extLst>
      <p:ext uri="{BB962C8B-B14F-4D97-AF65-F5344CB8AC3E}">
        <p14:creationId xmlns:p14="http://schemas.microsoft.com/office/powerpoint/2010/main" val="3255434284"/>
      </p:ext>
    </p:extLst>
  </p:cSld>
  <p:clrMapOvr>
    <a:masterClrMapping/>
  </p:clrMapOvr>
</p:sld>
</file>

<file path=ppt/slides/slide1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OTHER ISSUES</a:t>
            </a:r>
            <a:endParaRPr lang="en-US" dirty="0"/>
          </a:p>
        </p:txBody>
      </p:sp>
      <p:sp>
        <p:nvSpPr>
          <p:cNvPr id="3" name="Content Placeholder 2" descr="" title=""/>
          <p:cNvSpPr>
            <a:spLocks noGrp="1"/>
          </p:cNvSpPr>
          <p:nvPr>
            <p:ph idx="1"/>
          </p:nvPr>
        </p:nvSpPr>
        <p:spPr/>
        <p:txBody>
          <a:bodyPr/>
          <a:lstStyle/>
          <a:p>
            <a:r>
              <a:rPr lang="en-US" dirty="0" smtClean="0"/>
              <a:t>Affordable Care Act repeal &amp; replacement</a:t>
            </a:r>
          </a:p>
          <a:p>
            <a:r>
              <a:rPr lang="en-US" dirty="0" smtClean="0"/>
              <a:t>Defense policy and spending</a:t>
            </a:r>
          </a:p>
          <a:p>
            <a:r>
              <a:rPr lang="en-US" dirty="0" smtClean="0"/>
              <a:t>Financial Services/Banking</a:t>
            </a:r>
          </a:p>
          <a:p>
            <a:pPr lvl="1"/>
            <a:r>
              <a:rPr lang="en-US" dirty="0" smtClean="0"/>
              <a:t>Dodd-Frank repeal/replace?</a:t>
            </a:r>
          </a:p>
          <a:p>
            <a:r>
              <a:rPr lang="en-US" dirty="0" smtClean="0"/>
              <a:t>Energy policy</a:t>
            </a:r>
          </a:p>
          <a:p>
            <a:r>
              <a:rPr lang="en-US" dirty="0" smtClean="0"/>
              <a:t>U.S. Supreme Court nomination[s]</a:t>
            </a:r>
            <a:endParaRPr lang="en-US" dirty="0"/>
          </a:p>
        </p:txBody>
      </p:sp>
    </p:spTree>
    <p:extLst>
      <p:ext uri="{BB962C8B-B14F-4D97-AF65-F5344CB8AC3E}">
        <p14:creationId xmlns:p14="http://schemas.microsoft.com/office/powerpoint/2010/main" val="4000334769"/>
      </p:ext>
    </p:extLst>
  </p:cSld>
  <p:clrMapOvr>
    <a:masterClrMapping/>
  </p:clrMapOvr>
</p:sld>
</file>

<file path=ppt/slides/slide2.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2016 PRESIDENTIAL ELECTION RESULTS</a:t>
            </a:r>
            <a:endParaRPr lang="en-US" dirty="0"/>
          </a:p>
        </p:txBody>
      </p:sp>
      <p:sp>
        <p:nvSpPr>
          <p:cNvPr id="3" name="Content Placeholder 2" descr="" title=""/>
          <p:cNvSpPr>
            <a:spLocks noGrp="1"/>
          </p:cNvSpPr>
          <p:nvPr>
            <p:ph idx="1"/>
          </p:nvPr>
        </p:nvSpPr>
        <p:spPr/>
        <p:txBody>
          <a:bodyPr>
            <a:normAutofit fontScale="92500" lnSpcReduction="10000"/>
          </a:bodyPr>
          <a:lstStyle/>
          <a:p>
            <a:r>
              <a:rPr lang="en-US" dirty="0" smtClean="0"/>
              <a:t>270 Electoral votes needed to win</a:t>
            </a:r>
          </a:p>
          <a:p>
            <a:r>
              <a:rPr lang="en-US" dirty="0" smtClean="0"/>
              <a:t>Donald Trump: 306 electoral votes</a:t>
            </a:r>
          </a:p>
          <a:p>
            <a:r>
              <a:rPr lang="en-US" dirty="0" smtClean="0"/>
              <a:t>Hillary Clinton: 232 electoral votes</a:t>
            </a:r>
          </a:p>
          <a:p>
            <a:r>
              <a:rPr lang="en-US" dirty="0" smtClean="0"/>
              <a:t>Clinton holds a +</a:t>
            </a:r>
            <a:r>
              <a:rPr lang="en-US" dirty="0" smtClean="0"/>
              <a:t>2.5 </a:t>
            </a:r>
            <a:r>
              <a:rPr lang="en-US" dirty="0" smtClean="0"/>
              <a:t>million popular vote lead</a:t>
            </a:r>
          </a:p>
          <a:p>
            <a:pPr lvl="1"/>
            <a:r>
              <a:rPr lang="en-US" dirty="0" smtClean="0"/>
              <a:t>Second time in 5 presidential elections loser wins popular vote</a:t>
            </a:r>
          </a:p>
          <a:p>
            <a:r>
              <a:rPr lang="en-US" dirty="0" smtClean="0"/>
              <a:t>What happened?</a:t>
            </a:r>
          </a:p>
          <a:p>
            <a:pPr lvl="1"/>
            <a:r>
              <a:rPr lang="en-US" dirty="0" smtClean="0"/>
              <a:t>Polling</a:t>
            </a:r>
          </a:p>
          <a:p>
            <a:pPr lvl="1"/>
            <a:r>
              <a:rPr lang="en-US" dirty="0" smtClean="0"/>
              <a:t>Media</a:t>
            </a:r>
            <a:endParaRPr lang="en-US" dirty="0" smtClean="0"/>
          </a:p>
          <a:p>
            <a:pPr lvl="1"/>
            <a:r>
              <a:rPr lang="en-US" dirty="0" smtClean="0"/>
              <a:t>Clinton &amp; Trump Campaigns</a:t>
            </a:r>
          </a:p>
          <a:p>
            <a:pPr lvl="1"/>
            <a:endParaRPr lang="en-US" dirty="0"/>
          </a:p>
          <a:p>
            <a:pPr lvl="1"/>
            <a:endParaRPr lang="en-US" dirty="0"/>
          </a:p>
        </p:txBody>
      </p:sp>
    </p:spTree>
    <p:extLst>
      <p:ext uri="{BB962C8B-B14F-4D97-AF65-F5344CB8AC3E}">
        <p14:creationId xmlns:p14="http://schemas.microsoft.com/office/powerpoint/2010/main" val="542502201"/>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OUTLOOK</a:t>
            </a:r>
            <a:endParaRPr lang="en-US" dirty="0"/>
          </a:p>
        </p:txBody>
      </p:sp>
      <p:sp>
        <p:nvSpPr>
          <p:cNvPr id="3" name="Content Placeholder 2" descr="" title=""/>
          <p:cNvSpPr>
            <a:spLocks noGrp="1"/>
          </p:cNvSpPr>
          <p:nvPr>
            <p:ph idx="1"/>
          </p:nvPr>
        </p:nvSpPr>
        <p:spPr/>
        <p:txBody>
          <a:bodyPr/>
          <a:lstStyle/>
          <a:p>
            <a:r>
              <a:rPr lang="en-US" dirty="0" smtClean="0"/>
              <a:t>U.S. House of Representatives</a:t>
            </a:r>
          </a:p>
          <a:p>
            <a:r>
              <a:rPr lang="en-US" dirty="0" smtClean="0"/>
              <a:t>United States Senate</a:t>
            </a:r>
          </a:p>
          <a:p>
            <a:r>
              <a:rPr lang="en-US" smtClean="0"/>
              <a:t>The </a:t>
            </a:r>
            <a:r>
              <a:rPr lang="en-US" dirty="0" smtClean="0"/>
              <a:t>President</a:t>
            </a:r>
          </a:p>
          <a:p>
            <a:r>
              <a:rPr lang="en-US" dirty="0" smtClean="0"/>
              <a:t>Judicial Branch</a:t>
            </a:r>
          </a:p>
          <a:p>
            <a:r>
              <a:rPr lang="en-US" dirty="0" smtClean="0"/>
              <a:t>Cooperation?</a:t>
            </a:r>
          </a:p>
          <a:p>
            <a:r>
              <a:rPr lang="en-US" dirty="0" smtClean="0"/>
              <a:t>Friction?</a:t>
            </a:r>
            <a:endParaRPr lang="en-US" dirty="0"/>
          </a:p>
        </p:txBody>
      </p:sp>
    </p:spTree>
    <p:extLst>
      <p:ext uri="{BB962C8B-B14F-4D97-AF65-F5344CB8AC3E}">
        <p14:creationId xmlns:p14="http://schemas.microsoft.com/office/powerpoint/2010/main" val="1824657682"/>
      </p:ext>
    </p:extLst>
  </p:cSld>
  <p:clrMapOvr>
    <a:masterClrMapping/>
  </p:clrMapOvr>
</p:sld>
</file>

<file path=ppt/slides/slide21.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CONTACT INFORMATION</a:t>
            </a:r>
            <a:endParaRPr lang="en-US" dirty="0"/>
          </a:p>
        </p:txBody>
      </p:sp>
      <p:sp>
        <p:nvSpPr>
          <p:cNvPr id="3" name="Content Placeholder 2" descr="" title=""/>
          <p:cNvSpPr>
            <a:spLocks noGrp="1"/>
          </p:cNvSpPr>
          <p:nvPr>
            <p:ph idx="1"/>
          </p:nvPr>
        </p:nvSpPr>
        <p:spPr/>
        <p:txBody>
          <a:bodyPr/>
          <a:lstStyle/>
          <a:p>
            <a:pPr marL="0" indent="0" algn="ctr">
              <a:buNone/>
            </a:pPr>
            <a:r>
              <a:rPr lang="en-US" dirty="0" smtClean="0"/>
              <a:t>Julius W. Hobson, Jr.</a:t>
            </a:r>
          </a:p>
          <a:p>
            <a:pPr marL="0" indent="0" algn="ctr">
              <a:buNone/>
            </a:pPr>
            <a:r>
              <a:rPr lang="en-US" dirty="0" smtClean="0"/>
              <a:t>Senior Policy Advisor</a:t>
            </a:r>
          </a:p>
          <a:p>
            <a:pPr marL="0" indent="0" algn="ctr">
              <a:buNone/>
            </a:pPr>
            <a:r>
              <a:rPr lang="en-US" dirty="0" smtClean="0"/>
              <a:t>Polsinelli</a:t>
            </a:r>
          </a:p>
          <a:p>
            <a:pPr marL="0" indent="0" algn="ctr">
              <a:buNone/>
            </a:pPr>
            <a:r>
              <a:rPr lang="en-US" dirty="0" smtClean="0"/>
              <a:t>1401 Eye Street, N.W.</a:t>
            </a:r>
          </a:p>
          <a:p>
            <a:pPr marL="0" indent="0" algn="ctr">
              <a:buNone/>
            </a:pPr>
            <a:r>
              <a:rPr lang="en-US" dirty="0" smtClean="0"/>
              <a:t>Suite 800</a:t>
            </a:r>
          </a:p>
          <a:p>
            <a:pPr marL="0" indent="0" algn="ctr">
              <a:buNone/>
            </a:pPr>
            <a:r>
              <a:rPr lang="en-US" dirty="0" smtClean="0"/>
              <a:t>Washington, D.C. 20005</a:t>
            </a:r>
          </a:p>
          <a:p>
            <a:pPr marL="0" indent="0" algn="ctr">
              <a:buNone/>
            </a:pPr>
            <a:r>
              <a:rPr lang="en-US" dirty="0" smtClean="0">
                <a:hlinkClick r:id="rId2"/>
              </a:rPr>
              <a:t>jhobson@polsinelli.com</a:t>
            </a:r>
            <a:endParaRPr lang="en-US" dirty="0" smtClean="0"/>
          </a:p>
          <a:p>
            <a:pPr marL="0" indent="0" algn="ctr">
              <a:buNone/>
            </a:pPr>
            <a:r>
              <a:rPr lang="en-US" dirty="0" smtClean="0"/>
              <a:t>202-626-8354</a:t>
            </a:r>
            <a:endParaRPr lang="en-US" dirty="0"/>
          </a:p>
        </p:txBody>
      </p:sp>
    </p:spTree>
    <p:extLst>
      <p:ext uri="{BB962C8B-B14F-4D97-AF65-F5344CB8AC3E}">
        <p14:creationId xmlns:p14="http://schemas.microsoft.com/office/powerpoint/2010/main" val="2954463189"/>
      </p:ext>
    </p:extLst>
  </p:cSld>
  <p:clrMapOvr>
    <a:masterClrMapping/>
  </p:clrMapOvr>
</p:sld>
</file>

<file path=ppt/slides/slide22.xml><?xml version="1.0" encoding="utf-8"?>
<p:sld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203780" name="Picture 10" descr="" title=""/>
          <p:cNvPicPr>
            <a:picLocks noChangeAspect="1"/>
          </p:cNvPicPr>
          <p:nvPr/>
        </p:nvPicPr>
        <p:blipFill>
          <a:blip r:embed="rId3">
            <a:extLst>
              <a:ext uri="{28A0092B-C50C-407E-A947-70E740481C1C}">
                <a14:useLocalDpi xmlns:a14="http://schemas.microsoft.com/office/drawing/2010/main" val="0"/>
              </a:ext>
            </a:extLst>
          </a:blip>
          <a:srcRect b="15678"/>
          <a:stretch>
            <a:fillRect/>
          </a:stretch>
        </p:blipFill>
        <p:spPr bwMode="auto">
          <a:xfrm>
            <a:off x="0" y="6129338"/>
            <a:ext cx="1795463"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descr="" title=""/>
          <p:cNvSpPr txBox="1"/>
          <p:nvPr/>
        </p:nvSpPr>
        <p:spPr>
          <a:xfrm>
            <a:off x="7023100" y="6492875"/>
            <a:ext cx="2044700" cy="244475"/>
          </a:xfrm>
          <a:prstGeom prst="rect">
            <a:avLst/>
          </a:prstGeom>
          <a:noFill/>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US" sz="1000">
                <a:solidFill>
                  <a:srgbClr val="B3152D"/>
                </a:solidFill>
              </a:rPr>
              <a:t>real challenges.  real answers. </a:t>
            </a:r>
            <a:r>
              <a:rPr lang="en-US" sz="1000" baseline="30000">
                <a:solidFill>
                  <a:srgbClr val="B3152D"/>
                </a:solidFill>
              </a:rPr>
              <a:t>sm</a:t>
            </a:r>
          </a:p>
        </p:txBody>
      </p:sp>
      <p:sp>
        <p:nvSpPr>
          <p:cNvPr id="203779" name="Rectangle 3" descr="" title=""/>
          <p:cNvSpPr>
            <a:spLocks noGrp="1" noChangeArrowheads="1"/>
          </p:cNvSpPr>
          <p:nvPr>
            <p:ph type="body" idx="1"/>
          </p:nvPr>
        </p:nvSpPr>
        <p:spPr/>
        <p:txBody>
          <a:bodyPr/>
          <a:lstStyle/>
          <a:p>
            <a:pPr marL="0" indent="0">
              <a:lnSpc>
                <a:spcPct val="80000"/>
              </a:lnSpc>
              <a:buFont typeface="Wingdings" pitchFamily="2" charset="2"/>
              <a:buNone/>
            </a:pPr>
            <a:r>
              <a:rPr lang="en-US" sz="1800" i="1" dirty="0"/>
              <a:t>Polsinelli provides this material for informational purposes only.  The material provided herein is general and is not intended to be legal advice. Nothing herein should be relied upon or used without consulting a lawyer to consider your specific circumstances, possible changes to applicable laws, rules and regulations and other legal issues. Receipt of this material does not establish an attorney-client relationship.  </a:t>
            </a:r>
          </a:p>
          <a:p>
            <a:pPr marL="0" indent="0">
              <a:lnSpc>
                <a:spcPct val="80000"/>
              </a:lnSpc>
              <a:buFont typeface="Wingdings" pitchFamily="2" charset="2"/>
              <a:buNone/>
            </a:pPr>
            <a:endParaRPr lang="en-US" sz="1800" i="1" dirty="0"/>
          </a:p>
          <a:p>
            <a:pPr marL="0" indent="0">
              <a:lnSpc>
                <a:spcPct val="80000"/>
              </a:lnSpc>
              <a:buFont typeface="Wingdings" pitchFamily="2" charset="2"/>
              <a:buNone/>
            </a:pPr>
            <a:r>
              <a:rPr lang="en-US" sz="1800" i="1" dirty="0"/>
              <a:t>Polsinelli is very proud of the results we obtain for our clients, but you should know that past results do not guarantee future results; that every case is different and must be judged on its own merits; and that the choice of a lawyer is an important decision and should not be based solely upon advertisements. </a:t>
            </a:r>
          </a:p>
          <a:p>
            <a:pPr marL="0" indent="0">
              <a:lnSpc>
                <a:spcPct val="80000"/>
              </a:lnSpc>
              <a:buFont typeface="Wingdings" pitchFamily="2" charset="2"/>
              <a:buNone/>
            </a:pPr>
            <a:endParaRPr lang="en-US" sz="1800" i="1" dirty="0"/>
          </a:p>
          <a:p>
            <a:pPr marL="0" indent="0">
              <a:lnSpc>
                <a:spcPct val="80000"/>
              </a:lnSpc>
              <a:buFont typeface="Wingdings" pitchFamily="2" charset="2"/>
              <a:buNone/>
            </a:pPr>
            <a:endParaRPr lang="en-US" sz="1800" i="1" dirty="0"/>
          </a:p>
          <a:p>
            <a:pPr marL="0" indent="0">
              <a:lnSpc>
                <a:spcPct val="80000"/>
              </a:lnSpc>
              <a:buFont typeface="Wingdings" pitchFamily="2" charset="2"/>
              <a:buNone/>
            </a:pPr>
            <a:endParaRPr lang="en-US" sz="1800" i="1" dirty="0"/>
          </a:p>
          <a:p>
            <a:pPr marL="0" indent="0">
              <a:lnSpc>
                <a:spcPct val="80000"/>
              </a:lnSpc>
              <a:buFont typeface="Wingdings" pitchFamily="2" charset="2"/>
              <a:buNone/>
            </a:pPr>
            <a:r>
              <a:rPr lang="en-US" sz="1400" i="1" dirty="0"/>
              <a:t>© </a:t>
            </a:r>
            <a:r>
              <a:rPr lang="en-US" sz="1400" i="1" dirty="0" smtClean="0"/>
              <a:t>2016 </a:t>
            </a:r>
            <a:r>
              <a:rPr lang="en-US" sz="1400" i="1" dirty="0"/>
              <a:t>Polsinelli PC.  In California, Polsinelli LLP.</a:t>
            </a:r>
          </a:p>
          <a:p>
            <a:pPr marL="0" indent="0">
              <a:lnSpc>
                <a:spcPct val="80000"/>
              </a:lnSpc>
              <a:buFont typeface="Wingdings" pitchFamily="2" charset="2"/>
              <a:buNone/>
            </a:pPr>
            <a:r>
              <a:rPr lang="en-US" sz="1400" i="1" dirty="0"/>
              <a:t>   Polsinelli is a registered mark of Polsinelli PC</a:t>
            </a:r>
            <a:endParaRPr lang="en-US" sz="1200" i="1" dirty="0"/>
          </a:p>
          <a:p>
            <a:pPr marL="0" indent="0">
              <a:lnSpc>
                <a:spcPct val="80000"/>
              </a:lnSpc>
              <a:buFont typeface="Wingdings" pitchFamily="2" charset="2"/>
              <a:buNone/>
            </a:pPr>
            <a:endParaRPr lang="en-US" sz="1800" i="1" dirty="0"/>
          </a:p>
        </p:txBody>
      </p:sp>
    </p:spTree>
    <p:extLst>
      <p:ext uri="{BB962C8B-B14F-4D97-AF65-F5344CB8AC3E}">
        <p14:creationId xmlns:p14="http://schemas.microsoft.com/office/powerpoint/2010/main" val="1461186776"/>
      </p:ext>
    </p:extLst>
  </p:cSld>
  <p:clrMapOvr>
    <a:masterClrMapping/>
  </p:clrMapOvr>
  <p:timing>
    <p:tnLst>
      <p:par>
        <p:cTn id="1" dur="indefinite" restart="never" nodeType="tmRoot"/>
      </p:par>
    </p:tnLst>
  </p:timing>
</p:sld>
</file>

<file path=ppt/slides/slide3.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U.S. HOUSE OF REPRESENTATIVES</a:t>
            </a:r>
            <a:endParaRPr lang="en-US" dirty="0"/>
          </a:p>
        </p:txBody>
      </p:sp>
      <p:sp>
        <p:nvSpPr>
          <p:cNvPr id="3" name="Content Placeholder 2" descr="" title=""/>
          <p:cNvSpPr>
            <a:spLocks noGrp="1"/>
          </p:cNvSpPr>
          <p:nvPr>
            <p:ph idx="1"/>
          </p:nvPr>
        </p:nvSpPr>
        <p:spPr/>
        <p:txBody>
          <a:bodyPr>
            <a:normAutofit fontScale="92500" lnSpcReduction="10000"/>
          </a:bodyPr>
          <a:lstStyle/>
          <a:p>
            <a:r>
              <a:rPr lang="en-US" dirty="0" smtClean="0"/>
              <a:t>241 </a:t>
            </a:r>
            <a:r>
              <a:rPr lang="en-US" dirty="0" smtClean="0"/>
              <a:t>Republicans - 194 </a:t>
            </a:r>
            <a:r>
              <a:rPr lang="en-US" dirty="0" smtClean="0"/>
              <a:t>Democrats [+6]</a:t>
            </a:r>
            <a:endParaRPr lang="en-US" dirty="0" smtClean="0"/>
          </a:p>
          <a:p>
            <a:r>
              <a:rPr lang="en-US" b="1" dirty="0" smtClean="0"/>
              <a:t>Leadership</a:t>
            </a:r>
          </a:p>
          <a:p>
            <a:r>
              <a:rPr lang="en-US" b="1" i="1" dirty="0" smtClean="0"/>
              <a:t>Republicans</a:t>
            </a:r>
          </a:p>
          <a:p>
            <a:pPr lvl="1"/>
            <a:r>
              <a:rPr lang="en-US" dirty="0" smtClean="0"/>
              <a:t>Paul Ryan [WI], Speaker</a:t>
            </a:r>
          </a:p>
          <a:p>
            <a:pPr lvl="1"/>
            <a:r>
              <a:rPr lang="en-US" dirty="0" smtClean="0"/>
              <a:t>Kevin McCarthy [CA], Majority Leader</a:t>
            </a:r>
          </a:p>
          <a:p>
            <a:pPr lvl="1"/>
            <a:r>
              <a:rPr lang="en-US" dirty="0" smtClean="0"/>
              <a:t>Steve </a:t>
            </a:r>
            <a:r>
              <a:rPr lang="en-US" dirty="0" err="1" smtClean="0"/>
              <a:t>Scalise</a:t>
            </a:r>
            <a:r>
              <a:rPr lang="en-US" dirty="0" smtClean="0"/>
              <a:t> [LA], Majority Whip</a:t>
            </a:r>
          </a:p>
          <a:p>
            <a:r>
              <a:rPr lang="en-US" b="1" i="1" dirty="0" smtClean="0"/>
              <a:t>Democrats</a:t>
            </a:r>
          </a:p>
          <a:p>
            <a:pPr lvl="1"/>
            <a:r>
              <a:rPr lang="en-US" dirty="0" smtClean="0"/>
              <a:t>Nancy Pelosi [CA], Minority Leader</a:t>
            </a:r>
          </a:p>
          <a:p>
            <a:pPr lvl="1"/>
            <a:r>
              <a:rPr lang="en-US" dirty="0" err="1" smtClean="0"/>
              <a:t>Steny</a:t>
            </a:r>
            <a:r>
              <a:rPr lang="en-US" dirty="0" smtClean="0"/>
              <a:t> Hoyer [MD], Minority Whip</a:t>
            </a:r>
          </a:p>
          <a:p>
            <a:pPr lvl="1"/>
            <a:r>
              <a:rPr lang="en-US" dirty="0" smtClean="0"/>
              <a:t>James Clyburn [SC], Assistant Democratic Leader</a:t>
            </a:r>
            <a:endParaRPr lang="en-US" dirty="0"/>
          </a:p>
        </p:txBody>
      </p:sp>
    </p:spTree>
    <p:extLst>
      <p:ext uri="{BB962C8B-B14F-4D97-AF65-F5344CB8AC3E}">
        <p14:creationId xmlns:p14="http://schemas.microsoft.com/office/powerpoint/2010/main" val="260163215"/>
      </p:ext>
    </p:extLst>
  </p:cSld>
  <p:clrMapOvr>
    <a:masterClrMapping/>
  </p:clrMapOvr>
</p:sld>
</file>

<file path=ppt/slides/slide4.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smtClean="0"/>
              <a:t>HOUSE COMMITTEE LEADERSHIP CHANGES</a:t>
            </a:r>
            <a:endParaRPr lang="en-US" dirty="0"/>
          </a:p>
        </p:txBody>
      </p:sp>
      <p:sp>
        <p:nvSpPr>
          <p:cNvPr id="3" name="Content Placeholder 2" descr="" title=""/>
          <p:cNvSpPr>
            <a:spLocks noGrp="1"/>
          </p:cNvSpPr>
          <p:nvPr>
            <p:ph idx="1"/>
          </p:nvPr>
        </p:nvSpPr>
        <p:spPr/>
        <p:txBody>
          <a:bodyPr>
            <a:normAutofit fontScale="70000" lnSpcReduction="20000"/>
          </a:bodyPr>
          <a:lstStyle/>
          <a:p>
            <a:r>
              <a:rPr lang="en-US" b="1" i="1" dirty="0" smtClean="0"/>
              <a:t>Committee on Appropriations</a:t>
            </a:r>
          </a:p>
          <a:p>
            <a:pPr lvl="1"/>
            <a:r>
              <a:rPr lang="en-US" dirty="0" smtClean="0"/>
              <a:t>Rodney Frelinghuysen [NJ] new Chair</a:t>
            </a:r>
          </a:p>
          <a:p>
            <a:r>
              <a:rPr lang="en-US" b="1" i="1" dirty="0" smtClean="0"/>
              <a:t>Committee on the Budget</a:t>
            </a:r>
          </a:p>
          <a:p>
            <a:pPr lvl="1"/>
            <a:r>
              <a:rPr lang="en-US" dirty="0" smtClean="0"/>
              <a:t>New Chairman to replace Tom Price [GA]</a:t>
            </a:r>
          </a:p>
          <a:p>
            <a:pPr lvl="2"/>
            <a:r>
              <a:rPr lang="en-US" dirty="0" smtClean="0"/>
              <a:t>Todd </a:t>
            </a:r>
            <a:r>
              <a:rPr lang="en-US" dirty="0" err="1" smtClean="0"/>
              <a:t>Rokita</a:t>
            </a:r>
            <a:r>
              <a:rPr lang="en-US" dirty="0" smtClean="0"/>
              <a:t> [IN]; Mario Diaz-Balart [FL]; Tom Cole [OK]; Tom McClintock [CA]</a:t>
            </a:r>
          </a:p>
          <a:p>
            <a:pPr lvl="1"/>
            <a:r>
              <a:rPr lang="en-US" dirty="0" smtClean="0"/>
              <a:t>New Ranking Member to replace Chris Van </a:t>
            </a:r>
            <a:r>
              <a:rPr lang="en-US" dirty="0" err="1" smtClean="0"/>
              <a:t>Hollen</a:t>
            </a:r>
            <a:r>
              <a:rPr lang="en-US" dirty="0" smtClean="0"/>
              <a:t> [MD]</a:t>
            </a:r>
          </a:p>
          <a:p>
            <a:r>
              <a:rPr lang="en-US" b="1" i="1" dirty="0" smtClean="0"/>
              <a:t>Committee on Energy &amp; Commerce</a:t>
            </a:r>
          </a:p>
          <a:p>
            <a:r>
              <a:rPr lang="en-US" dirty="0" smtClean="0"/>
              <a:t>John Shimkus [IL] v. Greg Walden [OR] for Chair</a:t>
            </a:r>
          </a:p>
          <a:p>
            <a:pPr lvl="1"/>
            <a:r>
              <a:rPr lang="en-US" b="1" i="1" dirty="0" smtClean="0"/>
              <a:t>Subcommittee on Health</a:t>
            </a:r>
          </a:p>
          <a:p>
            <a:pPr lvl="1"/>
            <a:r>
              <a:rPr lang="en-US" dirty="0" smtClean="0"/>
              <a:t>If Rep. Michael Burgess, MD [TX], then…</a:t>
            </a:r>
          </a:p>
          <a:p>
            <a:pPr lvl="1"/>
            <a:r>
              <a:rPr lang="en-US" dirty="0" smtClean="0"/>
              <a:t>New </a:t>
            </a:r>
            <a:r>
              <a:rPr lang="en-US" b="1" i="1" dirty="0" smtClean="0"/>
              <a:t>Subcommittee on Commerce, Manufacturing and Trade </a:t>
            </a:r>
            <a:r>
              <a:rPr lang="en-US" dirty="0" smtClean="0"/>
              <a:t>Chair</a:t>
            </a:r>
          </a:p>
          <a:p>
            <a:r>
              <a:rPr lang="en-US" b="1" i="1" dirty="0" smtClean="0"/>
              <a:t>Committee on Ways &amp; Means</a:t>
            </a:r>
          </a:p>
          <a:p>
            <a:pPr lvl="1"/>
            <a:r>
              <a:rPr lang="en-US" dirty="0" smtClean="0"/>
              <a:t>New Ranking Member to replace Sander Levin [MI]</a:t>
            </a:r>
          </a:p>
          <a:p>
            <a:pPr lvl="2"/>
            <a:r>
              <a:rPr lang="en-US" dirty="0" smtClean="0"/>
              <a:t>Xavier Becerra [CA]; Richard Neal [MA]</a:t>
            </a:r>
            <a:endParaRPr lang="en-US" dirty="0"/>
          </a:p>
        </p:txBody>
      </p:sp>
    </p:spTree>
    <p:extLst>
      <p:ext uri="{BB962C8B-B14F-4D97-AF65-F5344CB8AC3E}">
        <p14:creationId xmlns:p14="http://schemas.microsoft.com/office/powerpoint/2010/main" val="1291652310"/>
      </p:ext>
    </p:extLst>
  </p:cSld>
  <p:clrMapOvr>
    <a:masterClrMapping/>
  </p:clrMapOvr>
</p:sld>
</file>

<file path=ppt/slides/slide5.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UNITED STATES SENATE</a:t>
            </a:r>
            <a:endParaRPr lang="en-US" dirty="0"/>
          </a:p>
        </p:txBody>
      </p:sp>
      <p:sp>
        <p:nvSpPr>
          <p:cNvPr id="3" name="Content Placeholder 2" descr="" title=""/>
          <p:cNvSpPr>
            <a:spLocks noGrp="1"/>
          </p:cNvSpPr>
          <p:nvPr>
            <p:ph idx="1"/>
          </p:nvPr>
        </p:nvSpPr>
        <p:spPr/>
        <p:txBody>
          <a:bodyPr/>
          <a:lstStyle/>
          <a:p>
            <a:r>
              <a:rPr lang="en-US" dirty="0" smtClean="0"/>
              <a:t>51 Republicans</a:t>
            </a:r>
          </a:p>
          <a:p>
            <a:r>
              <a:rPr lang="en-US" dirty="0" smtClean="0"/>
              <a:t>46 Democrats</a:t>
            </a:r>
          </a:p>
          <a:p>
            <a:r>
              <a:rPr lang="en-US" dirty="0" smtClean="0"/>
              <a:t>2 Independents [caucus with Democrats]</a:t>
            </a:r>
          </a:p>
          <a:p>
            <a:r>
              <a:rPr lang="en-US" dirty="0" smtClean="0"/>
              <a:t>Louisiana Senate </a:t>
            </a:r>
            <a:r>
              <a:rPr lang="en-US" dirty="0" smtClean="0"/>
              <a:t>Runoff Results</a:t>
            </a:r>
            <a:endParaRPr lang="en-US" dirty="0" smtClean="0"/>
          </a:p>
          <a:p>
            <a:r>
              <a:rPr lang="en-US" dirty="0" smtClean="0"/>
              <a:t>Likely 115</a:t>
            </a:r>
            <a:r>
              <a:rPr lang="en-US" baseline="30000" dirty="0" smtClean="0"/>
              <a:t>th</a:t>
            </a:r>
            <a:r>
              <a:rPr lang="en-US" dirty="0" smtClean="0"/>
              <a:t> Congress:  52 Republicans – 48 Democrats/Independents</a:t>
            </a:r>
            <a:endParaRPr lang="en-US" dirty="0"/>
          </a:p>
        </p:txBody>
      </p:sp>
    </p:spTree>
    <p:extLst>
      <p:ext uri="{BB962C8B-B14F-4D97-AF65-F5344CB8AC3E}">
        <p14:creationId xmlns:p14="http://schemas.microsoft.com/office/powerpoint/2010/main" val="155803817"/>
      </p:ext>
    </p:extLst>
  </p:cSld>
  <p:clrMapOvr>
    <a:masterClrMapping/>
  </p:clrMapOvr>
</p:sld>
</file>

<file path=ppt/slides/slide6.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SENATE LEADERSHIP</a:t>
            </a:r>
            <a:endParaRPr lang="en-US" dirty="0"/>
          </a:p>
        </p:txBody>
      </p:sp>
      <p:sp>
        <p:nvSpPr>
          <p:cNvPr id="3" name="Content Placeholder 2" descr="" title=""/>
          <p:cNvSpPr>
            <a:spLocks noGrp="1"/>
          </p:cNvSpPr>
          <p:nvPr>
            <p:ph idx="1"/>
          </p:nvPr>
        </p:nvSpPr>
        <p:spPr/>
        <p:txBody>
          <a:bodyPr/>
          <a:lstStyle/>
          <a:p>
            <a:r>
              <a:rPr lang="en-US" dirty="0" smtClean="0"/>
              <a:t>Republicans</a:t>
            </a:r>
          </a:p>
          <a:p>
            <a:pPr lvl="1"/>
            <a:r>
              <a:rPr lang="en-US" dirty="0" smtClean="0"/>
              <a:t>Mitch McConnell [KY], Majority Leader</a:t>
            </a:r>
          </a:p>
          <a:p>
            <a:pPr lvl="1"/>
            <a:r>
              <a:rPr lang="en-US" dirty="0" smtClean="0"/>
              <a:t>John Cornyn [TX], Majority Whip</a:t>
            </a:r>
          </a:p>
          <a:p>
            <a:r>
              <a:rPr lang="en-US" dirty="0" smtClean="0"/>
              <a:t>Democrats</a:t>
            </a:r>
          </a:p>
          <a:p>
            <a:pPr lvl="1"/>
            <a:r>
              <a:rPr lang="en-US" dirty="0" smtClean="0"/>
              <a:t>Charles Schumer [NY], Minority Leader</a:t>
            </a:r>
          </a:p>
          <a:p>
            <a:pPr lvl="1"/>
            <a:r>
              <a:rPr lang="en-US" dirty="0" smtClean="0"/>
              <a:t>Richard Durbin [IL], Minority Whip</a:t>
            </a:r>
          </a:p>
          <a:p>
            <a:pPr lvl="1"/>
            <a:r>
              <a:rPr lang="en-US" dirty="0" smtClean="0"/>
              <a:t>Patty Murray [WA], Assistant Democratic Leader</a:t>
            </a:r>
            <a:endParaRPr lang="en-US" dirty="0"/>
          </a:p>
        </p:txBody>
      </p:sp>
    </p:spTree>
    <p:extLst>
      <p:ext uri="{BB962C8B-B14F-4D97-AF65-F5344CB8AC3E}">
        <p14:creationId xmlns:p14="http://schemas.microsoft.com/office/powerpoint/2010/main" val="710412692"/>
      </p:ext>
    </p:extLst>
  </p:cSld>
  <p:clrMapOvr>
    <a:masterClrMapping/>
  </p:clrMapOvr>
</p:sld>
</file>

<file path=ppt/slides/slide7.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SENATE FINANCE COMMITTEE</a:t>
            </a:r>
            <a:endParaRPr lang="en-US" dirty="0"/>
          </a:p>
        </p:txBody>
      </p:sp>
      <p:sp>
        <p:nvSpPr>
          <p:cNvPr id="3" name="Content Placeholder 2" descr="" title=""/>
          <p:cNvSpPr>
            <a:spLocks noGrp="1"/>
          </p:cNvSpPr>
          <p:nvPr>
            <p:ph sz="half" idx="1"/>
          </p:nvPr>
        </p:nvSpPr>
        <p:spPr/>
        <p:txBody>
          <a:bodyPr>
            <a:normAutofit fontScale="70000" lnSpcReduction="20000"/>
          </a:bodyPr>
          <a:lstStyle/>
          <a:p>
            <a:r>
              <a:rPr lang="en-US" b="1" i="1" dirty="0" smtClean="0"/>
              <a:t>Majority</a:t>
            </a:r>
          </a:p>
          <a:p>
            <a:r>
              <a:rPr lang="en-US" dirty="0" smtClean="0"/>
              <a:t>Orrin Hatch [UT], Chair</a:t>
            </a:r>
          </a:p>
          <a:p>
            <a:r>
              <a:rPr lang="en-US" dirty="0" smtClean="0"/>
              <a:t>Charles Grassley [IA]</a:t>
            </a:r>
          </a:p>
          <a:p>
            <a:r>
              <a:rPr lang="en-US" dirty="0" smtClean="0"/>
              <a:t>Michael Crapo [ID]</a:t>
            </a:r>
          </a:p>
          <a:p>
            <a:r>
              <a:rPr lang="en-US" dirty="0" smtClean="0"/>
              <a:t>Pat Roberts [KS]</a:t>
            </a:r>
          </a:p>
          <a:p>
            <a:r>
              <a:rPr lang="en-US" dirty="0" smtClean="0"/>
              <a:t>Michael Enzi [WY]</a:t>
            </a:r>
          </a:p>
          <a:p>
            <a:r>
              <a:rPr lang="en-US" dirty="0" smtClean="0"/>
              <a:t>John Cornyn [TX]</a:t>
            </a:r>
          </a:p>
          <a:p>
            <a:r>
              <a:rPr lang="en-US" b="1" u="sng" dirty="0" smtClean="0"/>
              <a:t>John Thune [SD]</a:t>
            </a:r>
          </a:p>
          <a:p>
            <a:r>
              <a:rPr lang="en-US" dirty="0" smtClean="0"/>
              <a:t>Johnny Isakson [GA]</a:t>
            </a:r>
          </a:p>
          <a:p>
            <a:r>
              <a:rPr lang="en-US" dirty="0" smtClean="0"/>
              <a:t>Rob Portman [OH]</a:t>
            </a:r>
          </a:p>
          <a:p>
            <a:r>
              <a:rPr lang="en-US" dirty="0" smtClean="0"/>
              <a:t>Dean Heller [NV]</a:t>
            </a:r>
          </a:p>
          <a:p>
            <a:r>
              <a:rPr lang="en-US" dirty="0" smtClean="0"/>
              <a:t>Tim Scott [SC]</a:t>
            </a:r>
          </a:p>
          <a:p>
            <a:r>
              <a:rPr lang="en-US" dirty="0" smtClean="0"/>
              <a:t>Vacancy [Toomey]</a:t>
            </a:r>
          </a:p>
          <a:p>
            <a:r>
              <a:rPr lang="en-US" dirty="0" smtClean="0"/>
              <a:t>Vacancy [Coats]</a:t>
            </a:r>
            <a:endParaRPr lang="en-US" dirty="0"/>
          </a:p>
        </p:txBody>
      </p:sp>
      <p:sp>
        <p:nvSpPr>
          <p:cNvPr id="4" name="Content Placeholder 3" descr="" title=""/>
          <p:cNvSpPr>
            <a:spLocks noGrp="1"/>
          </p:cNvSpPr>
          <p:nvPr>
            <p:ph sz="half" idx="2"/>
          </p:nvPr>
        </p:nvSpPr>
        <p:spPr/>
        <p:txBody>
          <a:bodyPr>
            <a:normAutofit fontScale="70000" lnSpcReduction="20000"/>
          </a:bodyPr>
          <a:lstStyle/>
          <a:p>
            <a:r>
              <a:rPr lang="en-US" b="1" i="1" dirty="0" smtClean="0"/>
              <a:t>Minority</a:t>
            </a:r>
          </a:p>
          <a:p>
            <a:r>
              <a:rPr lang="en-US" dirty="0" smtClean="0"/>
              <a:t>Ron Wyden [OR]</a:t>
            </a:r>
          </a:p>
          <a:p>
            <a:r>
              <a:rPr lang="en-US" dirty="0" smtClean="0"/>
              <a:t>Debbie Stabenow [MI]</a:t>
            </a:r>
          </a:p>
          <a:p>
            <a:r>
              <a:rPr lang="en-US" dirty="0" smtClean="0"/>
              <a:t>Maria Cantwell [WA]</a:t>
            </a:r>
          </a:p>
          <a:p>
            <a:r>
              <a:rPr lang="en-US" dirty="0" smtClean="0"/>
              <a:t>Bill Nelson [FL]</a:t>
            </a:r>
          </a:p>
          <a:p>
            <a:r>
              <a:rPr lang="en-US" dirty="0" smtClean="0"/>
              <a:t>Robert Menendez [NJ]</a:t>
            </a:r>
          </a:p>
          <a:p>
            <a:r>
              <a:rPr lang="en-US" dirty="0" smtClean="0"/>
              <a:t>Thomas Carper [DE]</a:t>
            </a:r>
          </a:p>
          <a:p>
            <a:r>
              <a:rPr lang="en-US" dirty="0" smtClean="0"/>
              <a:t>Sherrod Brown [OH]</a:t>
            </a:r>
          </a:p>
          <a:p>
            <a:r>
              <a:rPr lang="en-US" dirty="0" smtClean="0"/>
              <a:t>Michael </a:t>
            </a:r>
            <a:r>
              <a:rPr lang="en-US" dirty="0" err="1" smtClean="0"/>
              <a:t>Bennet</a:t>
            </a:r>
            <a:r>
              <a:rPr lang="en-US" dirty="0" smtClean="0"/>
              <a:t> [CO]</a:t>
            </a:r>
          </a:p>
          <a:p>
            <a:r>
              <a:rPr lang="en-US" dirty="0" smtClean="0"/>
              <a:t>Bob Casey [PA]</a:t>
            </a:r>
          </a:p>
          <a:p>
            <a:r>
              <a:rPr lang="en-US" dirty="0" smtClean="0"/>
              <a:t>Mark Warner [VA]</a:t>
            </a:r>
          </a:p>
          <a:p>
            <a:r>
              <a:rPr lang="en-US" dirty="0" smtClean="0"/>
              <a:t>Vacancy [Schumer]</a:t>
            </a:r>
          </a:p>
        </p:txBody>
      </p:sp>
    </p:spTree>
    <p:extLst>
      <p:ext uri="{BB962C8B-B14F-4D97-AF65-F5344CB8AC3E}">
        <p14:creationId xmlns:p14="http://schemas.microsoft.com/office/powerpoint/2010/main" val="957366808"/>
      </p:ext>
    </p:extLst>
  </p:cSld>
  <p:clrMapOvr>
    <a:masterClrMapping/>
  </p:clrMapOvr>
</p:sld>
</file>

<file path=ppt/slides/slide8.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normAutofit fontScale="90000"/>
          </a:bodyPr>
          <a:lstStyle/>
          <a:p>
            <a:r>
              <a:rPr lang="en-US" dirty="0"/>
              <a:t>2018 SENATE ELECTIONS: </a:t>
            </a:r>
            <a:r>
              <a:rPr lang="en-US" dirty="0" smtClean="0"/>
              <a:t>RED STATE DEMOCRATS</a:t>
            </a:r>
            <a:endParaRPr lang="en-US" dirty="0"/>
          </a:p>
        </p:txBody>
      </p:sp>
      <p:sp>
        <p:nvSpPr>
          <p:cNvPr id="3" name="Content Placeholder 2" descr="" title=""/>
          <p:cNvSpPr>
            <a:spLocks noGrp="1"/>
          </p:cNvSpPr>
          <p:nvPr>
            <p:ph sz="half" idx="1"/>
          </p:nvPr>
        </p:nvSpPr>
        <p:spPr/>
        <p:txBody>
          <a:bodyPr>
            <a:normAutofit/>
          </a:bodyPr>
          <a:lstStyle/>
          <a:p>
            <a:r>
              <a:rPr lang="en-US" sz="3600" dirty="0" smtClean="0"/>
              <a:t>Bill Nelson [FL]</a:t>
            </a:r>
          </a:p>
          <a:p>
            <a:r>
              <a:rPr lang="en-US" sz="3600" dirty="0" smtClean="0"/>
              <a:t>Joe Donnelly [IN]</a:t>
            </a:r>
          </a:p>
          <a:p>
            <a:r>
              <a:rPr lang="en-US" sz="3600" dirty="0" smtClean="0"/>
              <a:t>Debbie Stabenow [MI]</a:t>
            </a:r>
          </a:p>
          <a:p>
            <a:r>
              <a:rPr lang="en-US" sz="3600" dirty="0" smtClean="0"/>
              <a:t>Claire McCaskill [MO]</a:t>
            </a:r>
          </a:p>
          <a:p>
            <a:r>
              <a:rPr lang="en-US" sz="3600" dirty="0" smtClean="0"/>
              <a:t>Jon Tester [MT]</a:t>
            </a:r>
          </a:p>
        </p:txBody>
      </p:sp>
      <p:sp>
        <p:nvSpPr>
          <p:cNvPr id="4" name="Content Placeholder 3" descr="" title=""/>
          <p:cNvSpPr>
            <a:spLocks noGrp="1"/>
          </p:cNvSpPr>
          <p:nvPr>
            <p:ph sz="half" idx="2"/>
          </p:nvPr>
        </p:nvSpPr>
        <p:spPr/>
        <p:txBody>
          <a:bodyPr>
            <a:normAutofit/>
          </a:bodyPr>
          <a:lstStyle/>
          <a:p>
            <a:r>
              <a:rPr lang="en-US" sz="3600" dirty="0" smtClean="0"/>
              <a:t>Heidi </a:t>
            </a:r>
            <a:r>
              <a:rPr lang="en-US" sz="3600" dirty="0" err="1" smtClean="0"/>
              <a:t>Heitkamp</a:t>
            </a:r>
            <a:r>
              <a:rPr lang="en-US" sz="3600" dirty="0" smtClean="0"/>
              <a:t> [ND]</a:t>
            </a:r>
          </a:p>
          <a:p>
            <a:r>
              <a:rPr lang="en-US" sz="3600" dirty="0" smtClean="0"/>
              <a:t>Brown </a:t>
            </a:r>
            <a:r>
              <a:rPr lang="en-US" sz="3600" dirty="0"/>
              <a:t>[OH]</a:t>
            </a:r>
          </a:p>
          <a:p>
            <a:r>
              <a:rPr lang="en-US" sz="3600" dirty="0"/>
              <a:t>Bob Casey, Jr. [PA]</a:t>
            </a:r>
          </a:p>
          <a:p>
            <a:r>
              <a:rPr lang="en-US" sz="3600" dirty="0"/>
              <a:t>Joe </a:t>
            </a:r>
            <a:r>
              <a:rPr lang="en-US" sz="3600" dirty="0" err="1"/>
              <a:t>Manchin</a:t>
            </a:r>
            <a:r>
              <a:rPr lang="en-US" sz="3600" dirty="0"/>
              <a:t> [WV]</a:t>
            </a:r>
          </a:p>
          <a:p>
            <a:r>
              <a:rPr lang="en-US" sz="3600" dirty="0"/>
              <a:t>Tammy Baldwin [WI]</a:t>
            </a:r>
          </a:p>
          <a:p>
            <a:pPr marL="0" indent="0">
              <a:buNone/>
            </a:pPr>
            <a:endParaRPr lang="en-US" dirty="0"/>
          </a:p>
        </p:txBody>
      </p:sp>
    </p:spTree>
    <p:extLst>
      <p:ext uri="{BB962C8B-B14F-4D97-AF65-F5344CB8AC3E}">
        <p14:creationId xmlns:p14="http://schemas.microsoft.com/office/powerpoint/2010/main" val="1737939988"/>
      </p:ext>
    </p:extLst>
  </p:cSld>
  <p:clrMapOvr>
    <a:masterClrMapping/>
  </p:clrMapOvr>
</p:sld>
</file>

<file path=ppt/slides/slide9.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p:cNvSpPr>
            <a:spLocks noGrp="1"/>
          </p:cNvSpPr>
          <p:nvPr>
            <p:ph type="title"/>
          </p:nvPr>
        </p:nvSpPr>
        <p:spPr/>
        <p:txBody>
          <a:bodyPr/>
          <a:lstStyle/>
          <a:p>
            <a:r>
              <a:rPr lang="en-US" dirty="0" smtClean="0"/>
              <a:t>LEGISLATIVE PROCESS:  HOUSE</a:t>
            </a:r>
            <a:endParaRPr lang="en-US" dirty="0"/>
          </a:p>
        </p:txBody>
      </p:sp>
      <p:sp>
        <p:nvSpPr>
          <p:cNvPr id="3" name="Content Placeholder 2" descr="" title=""/>
          <p:cNvSpPr>
            <a:spLocks noGrp="1"/>
          </p:cNvSpPr>
          <p:nvPr>
            <p:ph idx="1"/>
          </p:nvPr>
        </p:nvSpPr>
        <p:spPr/>
        <p:txBody>
          <a:bodyPr>
            <a:normAutofit fontScale="85000" lnSpcReduction="10000"/>
          </a:bodyPr>
          <a:lstStyle/>
          <a:p>
            <a:r>
              <a:rPr lang="en-US" b="1" dirty="0" smtClean="0"/>
              <a:t>Regular order</a:t>
            </a:r>
          </a:p>
          <a:p>
            <a:pPr lvl="1"/>
            <a:r>
              <a:rPr lang="en-US" dirty="0" smtClean="0"/>
              <a:t>Committee hearings on subject matter</a:t>
            </a:r>
          </a:p>
          <a:p>
            <a:pPr lvl="1"/>
            <a:r>
              <a:rPr lang="en-US" dirty="0" smtClean="0"/>
              <a:t>Committee consideration of legislation</a:t>
            </a:r>
          </a:p>
          <a:p>
            <a:pPr lvl="1"/>
            <a:r>
              <a:rPr lang="en-US" dirty="0" smtClean="0"/>
              <a:t>Rules Committee reports a rule governing debate on the bill</a:t>
            </a:r>
          </a:p>
          <a:p>
            <a:pPr lvl="1"/>
            <a:r>
              <a:rPr lang="en-US" dirty="0" smtClean="0"/>
              <a:t>Restrictive rules on major legislation</a:t>
            </a:r>
          </a:p>
          <a:p>
            <a:r>
              <a:rPr lang="en-US" b="1" dirty="0" smtClean="0"/>
              <a:t>Floor action</a:t>
            </a:r>
          </a:p>
          <a:p>
            <a:pPr lvl="1"/>
            <a:r>
              <a:rPr lang="en-US" b="1" i="1" dirty="0" smtClean="0"/>
              <a:t>Unorthodox process </a:t>
            </a:r>
            <a:r>
              <a:rPr lang="en-US" dirty="0" smtClean="0"/>
              <a:t>[usually major bills]</a:t>
            </a:r>
          </a:p>
          <a:p>
            <a:pPr lvl="1"/>
            <a:r>
              <a:rPr lang="en-US" dirty="0" smtClean="0"/>
              <a:t>Leadership revises a bill after the committee of jurisdiction reports it</a:t>
            </a:r>
          </a:p>
          <a:p>
            <a:pPr lvl="1"/>
            <a:r>
              <a:rPr lang="en-US" dirty="0" smtClean="0"/>
              <a:t>Rules Committee reports a rule with Leadership changes</a:t>
            </a:r>
            <a:endParaRPr lang="en-US" dirty="0"/>
          </a:p>
        </p:txBody>
      </p:sp>
    </p:spTree>
    <p:extLst>
      <p:ext uri="{BB962C8B-B14F-4D97-AF65-F5344CB8AC3E}">
        <p14:creationId xmlns:p14="http://schemas.microsoft.com/office/powerpoint/2010/main" val="37574637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53c84d7fa4417cb61095a0b9cc749baa60cbb58f"/>
</p:tagLst>
</file>

<file path=ppt/theme/theme1.xml><?xml version="1.0" encoding="utf-8"?>
<a:theme xmlns:a="http://schemas.openxmlformats.org/drawingml/2006/main" name="1_Office Theme">
  <a:themeElements>
    <a:clrScheme name="Polsinelli2013">
      <a:dk1>
        <a:srgbClr val="000000"/>
      </a:dk1>
      <a:lt1>
        <a:srgbClr val="FFFFFF"/>
      </a:lt1>
      <a:dk2>
        <a:srgbClr val="B2292E"/>
      </a:dk2>
      <a:lt2>
        <a:srgbClr val="5B6770"/>
      </a:lt2>
      <a:accent1>
        <a:srgbClr val="00ACC7"/>
      </a:accent1>
      <a:accent2>
        <a:srgbClr val="C3D417"/>
      </a:accent2>
      <a:accent3>
        <a:srgbClr val="FFC53F"/>
      </a:accent3>
      <a:accent4>
        <a:srgbClr val="9E9262"/>
      </a:accent4>
      <a:accent5>
        <a:srgbClr val="922227"/>
      </a:accent5>
      <a:accent6>
        <a:srgbClr val="007D92"/>
      </a:accent6>
      <a:hlink>
        <a:srgbClr val="869210"/>
      </a:hlink>
      <a:folHlink>
        <a:srgbClr val="C88A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1130</Words>
  <Application>Microsoft Office PowerPoint</Application>
  <PresentationFormat>On-screen Show (4:3)</PresentationFormat>
  <Paragraphs>218</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1_Office Theme</vt:lpstr>
      <vt:lpstr>VIEW FROM THE HILL AND TAX REFORM POSSIBILITIES</vt:lpstr>
      <vt:lpstr>2016 PRESIDENTIAL ELECTION RESULTS</vt:lpstr>
      <vt:lpstr>U.S. HOUSE OF REPRESENTATIVES</vt:lpstr>
      <vt:lpstr>HOUSE COMMITTEE LEADERSHIP CHANGES</vt:lpstr>
      <vt:lpstr>UNITED STATES SENATE</vt:lpstr>
      <vt:lpstr>SENATE LEADERSHIP</vt:lpstr>
      <vt:lpstr>SENATE FINANCE COMMITTEE</vt:lpstr>
      <vt:lpstr>2018 SENATE ELECTIONS: RED STATE DEMOCRATS</vt:lpstr>
      <vt:lpstr>LEGISLATIVE PROCESS:  HOUSE</vt:lpstr>
      <vt:lpstr>LEGISLATIVE PROCESS: SENATE</vt:lpstr>
      <vt:lpstr>CONGRESSIONAL BUDGET PROCESS</vt:lpstr>
      <vt:lpstr>BUDGET RECONCILIATION PROCESS</vt:lpstr>
      <vt:lpstr>SENATE BYRD RULE</vt:lpstr>
      <vt:lpstr>CONGRESSIONAL REVIEW ACT [CRA]</vt:lpstr>
      <vt:lpstr>TRUMP TAX PROPOSALS</vt:lpstr>
      <vt:lpstr>HOUSE WAYS &amp; MEANS CHAIRMAN  REP. KEVIN BRADY [TX] TAX PROPOSALS</vt:lpstr>
      <vt:lpstr>TRUMP FISCAL/TAX PROJECTIONS</vt:lpstr>
      <vt:lpstr>TRUMP ADMINISTRATION</vt:lpstr>
      <vt:lpstr>OTHER ISSUES</vt:lpstr>
      <vt:lpstr>OUTLOOK</vt:lpstr>
      <vt:lpstr>CONTACT INFORMATION</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dc:creator>
  <cp:lastModifiedBy>
  </cp:lastModifiedBy>
  <cp:revision>1</cp:revision>
  <dcterms:modified xsi:type="dcterms:W3CDTF">1901-01-01T06:00:00Z</dcterms:modified>
</cp:coreProperties>
</file>