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8" r:id="rId11"/>
    <p:sldId id="265" r:id="rId12"/>
    <p:sldId id="269" r:id="rId13"/>
    <p:sldId id="270" r:id="rId14"/>
    <p:sldId id="271" r:id="rId15"/>
    <p:sldId id="272" r:id="rId16"/>
    <p:sldId id="273" r:id="rId17"/>
    <p:sldId id="27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3370" autoAdjust="0"/>
  </p:normalViewPr>
  <p:slideViewPr>
    <p:cSldViewPr snapToGrid="0">
      <p:cViewPr varScale="1">
        <p:scale>
          <a:sx n="103" d="100"/>
          <a:sy n="103" d="100"/>
        </p:scale>
        <p:origin x="30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93A957-91BC-4782-B3F1-2A504DA645B9}" type="datetimeFigureOut">
              <a:rPr lang="en-US" smtClean="0"/>
              <a:t>2/20/2019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63F71C-7C47-45BD-861C-39ACA825A072}" type="slidenum">
              <a:rPr lang="en-US" smtClean="0"/>
              <a:t>‹#›</a:t>
            </a:fld>
            <a:endParaRPr lang="en-US"/>
          </a:p>
        </p:txBody>
      </p:sp>
    </p:spTree>
    <p:extLst>
      <p:ext uri="{BB962C8B-B14F-4D97-AF65-F5344CB8AC3E}">
        <p14:creationId xmlns:p14="http://schemas.microsoft.com/office/powerpoint/2010/main" val="1549314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Introduction of the topic of Digital Assets and how the average financial and estate planner can assist our clients and colleagues in navigating the complex world of digital assets.  </a:t>
            </a:r>
          </a:p>
        </p:txBody>
      </p:sp>
      <p:sp>
        <p:nvSpPr>
          <p:cNvPr id="4" name="Slide Number Placeholder 3"/>
          <p:cNvSpPr>
            <a:spLocks noGrp="1"/>
          </p:cNvSpPr>
          <p:nvPr>
            <p:ph type="sldNum" sz="quarter" idx="5"/>
          </p:nvPr>
        </p:nvSpPr>
        <p:spPr/>
        <p:txBody>
          <a:bodyPr/>
          <a:lstStyle/>
          <a:p>
            <a:fld id="{A863F71C-7C47-45BD-861C-39ACA825A072}" type="slidenum">
              <a:rPr lang="en-US" smtClean="0"/>
              <a:t>1</a:t>
            </a:fld>
            <a:endParaRPr lang="en-US"/>
          </a:p>
        </p:txBody>
      </p:sp>
    </p:spTree>
    <p:extLst>
      <p:ext uri="{BB962C8B-B14F-4D97-AF65-F5344CB8AC3E}">
        <p14:creationId xmlns:p14="http://schemas.microsoft.com/office/powerpoint/2010/main" val="25805711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Step by step process of how best to start the process with your office and with clients.  </a:t>
            </a:r>
          </a:p>
        </p:txBody>
      </p:sp>
      <p:sp>
        <p:nvSpPr>
          <p:cNvPr id="4" name="Slide Number Placeholder 3"/>
          <p:cNvSpPr>
            <a:spLocks noGrp="1"/>
          </p:cNvSpPr>
          <p:nvPr>
            <p:ph type="sldNum" sz="quarter" idx="5"/>
          </p:nvPr>
        </p:nvSpPr>
        <p:spPr/>
        <p:txBody>
          <a:bodyPr/>
          <a:lstStyle/>
          <a:p>
            <a:fld id="{A863F71C-7C47-45BD-861C-39ACA825A072}" type="slidenum">
              <a:rPr lang="en-US" smtClean="0"/>
              <a:t>10</a:t>
            </a:fld>
            <a:endParaRPr lang="en-US"/>
          </a:p>
        </p:txBody>
      </p:sp>
    </p:spTree>
    <p:extLst>
      <p:ext uri="{BB962C8B-B14F-4D97-AF65-F5344CB8AC3E}">
        <p14:creationId xmlns:p14="http://schemas.microsoft.com/office/powerpoint/2010/main" val="17249921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specific steps may seem simple and almost too basic, but without the signed letter of authorization granting the authority to a third party the service providers and holders of digital assets will have limited access to information.  </a:t>
            </a:r>
          </a:p>
        </p:txBody>
      </p:sp>
      <p:sp>
        <p:nvSpPr>
          <p:cNvPr id="4" name="Slide Number Placeholder 3"/>
          <p:cNvSpPr>
            <a:spLocks noGrp="1"/>
          </p:cNvSpPr>
          <p:nvPr>
            <p:ph type="sldNum" sz="quarter" idx="5"/>
          </p:nvPr>
        </p:nvSpPr>
        <p:spPr/>
        <p:txBody>
          <a:bodyPr/>
          <a:lstStyle/>
          <a:p>
            <a:fld id="{A863F71C-7C47-45BD-861C-39ACA825A072}" type="slidenum">
              <a:rPr lang="en-US" smtClean="0"/>
              <a:t>11</a:t>
            </a:fld>
            <a:endParaRPr lang="en-US"/>
          </a:p>
        </p:txBody>
      </p:sp>
    </p:spTree>
    <p:extLst>
      <p:ext uri="{BB962C8B-B14F-4D97-AF65-F5344CB8AC3E}">
        <p14:creationId xmlns:p14="http://schemas.microsoft.com/office/powerpoint/2010/main" val="19725204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list of Digital Assets with Monetary Value – not inclusive.  </a:t>
            </a:r>
          </a:p>
        </p:txBody>
      </p:sp>
      <p:sp>
        <p:nvSpPr>
          <p:cNvPr id="4" name="Slide Number Placeholder 3"/>
          <p:cNvSpPr>
            <a:spLocks noGrp="1"/>
          </p:cNvSpPr>
          <p:nvPr>
            <p:ph type="sldNum" sz="quarter" idx="5"/>
          </p:nvPr>
        </p:nvSpPr>
        <p:spPr/>
        <p:txBody>
          <a:bodyPr/>
          <a:lstStyle/>
          <a:p>
            <a:fld id="{A863F71C-7C47-45BD-861C-39ACA825A072}" type="slidenum">
              <a:rPr lang="en-US" smtClean="0"/>
              <a:t>12</a:t>
            </a:fld>
            <a:endParaRPr lang="en-US"/>
          </a:p>
        </p:txBody>
      </p:sp>
    </p:spTree>
    <p:extLst>
      <p:ext uri="{BB962C8B-B14F-4D97-AF65-F5344CB8AC3E}">
        <p14:creationId xmlns:p14="http://schemas.microsoft.com/office/powerpoint/2010/main" val="607470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List of digital assets that have Sentimental Value – not inclusive	</a:t>
            </a:r>
          </a:p>
        </p:txBody>
      </p:sp>
      <p:sp>
        <p:nvSpPr>
          <p:cNvPr id="4" name="Slide Number Placeholder 3"/>
          <p:cNvSpPr>
            <a:spLocks noGrp="1"/>
          </p:cNvSpPr>
          <p:nvPr>
            <p:ph type="sldNum" sz="quarter" idx="5"/>
          </p:nvPr>
        </p:nvSpPr>
        <p:spPr/>
        <p:txBody>
          <a:bodyPr/>
          <a:lstStyle/>
          <a:p>
            <a:fld id="{A863F71C-7C47-45BD-861C-39ACA825A072}" type="slidenum">
              <a:rPr lang="en-US" smtClean="0"/>
              <a:t>13</a:t>
            </a:fld>
            <a:endParaRPr lang="en-US"/>
          </a:p>
        </p:txBody>
      </p:sp>
    </p:spTree>
    <p:extLst>
      <p:ext uri="{BB962C8B-B14F-4D97-AF65-F5344CB8AC3E}">
        <p14:creationId xmlns:p14="http://schemas.microsoft.com/office/powerpoint/2010/main" val="24246955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Who should be granted authority?  Can it be a firm rather than a person?</a:t>
            </a:r>
          </a:p>
        </p:txBody>
      </p:sp>
      <p:sp>
        <p:nvSpPr>
          <p:cNvPr id="4" name="Slide Number Placeholder 3"/>
          <p:cNvSpPr>
            <a:spLocks noGrp="1"/>
          </p:cNvSpPr>
          <p:nvPr>
            <p:ph type="sldNum" sz="quarter" idx="5"/>
          </p:nvPr>
        </p:nvSpPr>
        <p:spPr/>
        <p:txBody>
          <a:bodyPr/>
          <a:lstStyle/>
          <a:p>
            <a:fld id="{A863F71C-7C47-45BD-861C-39ACA825A072}" type="slidenum">
              <a:rPr lang="en-US" smtClean="0"/>
              <a:t>14</a:t>
            </a:fld>
            <a:endParaRPr lang="en-US"/>
          </a:p>
        </p:txBody>
      </p:sp>
    </p:spTree>
    <p:extLst>
      <p:ext uri="{BB962C8B-B14F-4D97-AF65-F5344CB8AC3E}">
        <p14:creationId xmlns:p14="http://schemas.microsoft.com/office/powerpoint/2010/main" val="26133936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Simple examples and case studies to reinforce the need for proper planning and communication.</a:t>
            </a:r>
          </a:p>
          <a:p>
            <a:r>
              <a:rPr lang="en-US" dirty="0"/>
              <a:t>Senior client – simple case study and fact pattern.  Who should have the written authorization? Where should the letter be kept? Does it depend on the complexity of the digital footprint? How to communicate to the client and the family. </a:t>
            </a:r>
          </a:p>
          <a:p>
            <a:r>
              <a:rPr lang="en-US" dirty="0"/>
              <a:t>Business Partner – giving specific authorization to the business partner to access important business information that each should have access to.  Some service agreements are only for one person and not the client's business.  </a:t>
            </a:r>
          </a:p>
          <a:p>
            <a:r>
              <a:rPr lang="en-US" dirty="0"/>
              <a:t>Husband and wife – sharing digital information.  In some situations clients do not want their spouse to have access – for a variety of reasons.  How to make certain the authority for only the specific information is granted requires and inventory and specific authorization.  </a:t>
            </a:r>
          </a:p>
          <a:p>
            <a:endParaRPr lang="en-US" dirty="0"/>
          </a:p>
        </p:txBody>
      </p:sp>
      <p:sp>
        <p:nvSpPr>
          <p:cNvPr id="4" name="Slide Number Placeholder 3"/>
          <p:cNvSpPr>
            <a:spLocks noGrp="1"/>
          </p:cNvSpPr>
          <p:nvPr>
            <p:ph type="sldNum" sz="quarter" idx="5"/>
          </p:nvPr>
        </p:nvSpPr>
        <p:spPr/>
        <p:txBody>
          <a:bodyPr/>
          <a:lstStyle/>
          <a:p>
            <a:fld id="{A863F71C-7C47-45BD-861C-39ACA825A072}" type="slidenum">
              <a:rPr lang="en-US" smtClean="0"/>
              <a:t>15</a:t>
            </a:fld>
            <a:endParaRPr lang="en-US"/>
          </a:p>
        </p:txBody>
      </p:sp>
    </p:spTree>
    <p:extLst>
      <p:ext uri="{BB962C8B-B14F-4D97-AF65-F5344CB8AC3E}">
        <p14:creationId xmlns:p14="http://schemas.microsoft.com/office/powerpoint/2010/main" val="32319048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these best practices that should be added to the normal existing and new client protocol for annual reviews and client management.  </a:t>
            </a:r>
          </a:p>
        </p:txBody>
      </p:sp>
      <p:sp>
        <p:nvSpPr>
          <p:cNvPr id="4" name="Slide Number Placeholder 3"/>
          <p:cNvSpPr>
            <a:spLocks noGrp="1"/>
          </p:cNvSpPr>
          <p:nvPr>
            <p:ph type="sldNum" sz="quarter" idx="5"/>
          </p:nvPr>
        </p:nvSpPr>
        <p:spPr/>
        <p:txBody>
          <a:bodyPr/>
          <a:lstStyle/>
          <a:p>
            <a:fld id="{A863F71C-7C47-45BD-861C-39ACA825A072}" type="slidenum">
              <a:rPr lang="en-US" smtClean="0"/>
              <a:t>16</a:t>
            </a:fld>
            <a:endParaRPr lang="en-US"/>
          </a:p>
        </p:txBody>
      </p:sp>
    </p:spTree>
    <p:extLst>
      <p:ext uri="{BB962C8B-B14F-4D97-AF65-F5344CB8AC3E}">
        <p14:creationId xmlns:p14="http://schemas.microsoft.com/office/powerpoint/2010/main" val="41155563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Questions </a:t>
            </a:r>
          </a:p>
        </p:txBody>
      </p:sp>
      <p:sp>
        <p:nvSpPr>
          <p:cNvPr id="4" name="Slide Number Placeholder 3"/>
          <p:cNvSpPr>
            <a:spLocks noGrp="1"/>
          </p:cNvSpPr>
          <p:nvPr>
            <p:ph type="sldNum" sz="quarter" idx="5"/>
          </p:nvPr>
        </p:nvSpPr>
        <p:spPr/>
        <p:txBody>
          <a:bodyPr/>
          <a:lstStyle/>
          <a:p>
            <a:fld id="{A863F71C-7C47-45BD-861C-39ACA825A072}" type="slidenum">
              <a:rPr lang="en-US" smtClean="0"/>
              <a:t>17</a:t>
            </a:fld>
            <a:endParaRPr lang="en-US"/>
          </a:p>
        </p:txBody>
      </p:sp>
    </p:spTree>
    <p:extLst>
      <p:ext uri="{BB962C8B-B14F-4D97-AF65-F5344CB8AC3E}">
        <p14:creationId xmlns:p14="http://schemas.microsoft.com/office/powerpoint/2010/main" val="1166924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Defining what the client has for digital assets is important to determine the depth of planning needed for the client.  Very few clients have no digital footprint and as financial planners and advisors we need to raise the issues of proper planning for the best interest of our clients.</a:t>
            </a:r>
          </a:p>
        </p:txBody>
      </p:sp>
      <p:sp>
        <p:nvSpPr>
          <p:cNvPr id="4" name="Slide Number Placeholder 3"/>
          <p:cNvSpPr>
            <a:spLocks noGrp="1"/>
          </p:cNvSpPr>
          <p:nvPr>
            <p:ph type="sldNum" sz="quarter" idx="5"/>
          </p:nvPr>
        </p:nvSpPr>
        <p:spPr/>
        <p:txBody>
          <a:bodyPr/>
          <a:lstStyle/>
          <a:p>
            <a:fld id="{A863F71C-7C47-45BD-861C-39ACA825A072}" type="slidenum">
              <a:rPr lang="en-US" smtClean="0"/>
              <a:t>2</a:t>
            </a:fld>
            <a:endParaRPr lang="en-US"/>
          </a:p>
        </p:txBody>
      </p:sp>
    </p:spTree>
    <p:extLst>
      <p:ext uri="{BB962C8B-B14F-4D97-AF65-F5344CB8AC3E}">
        <p14:creationId xmlns:p14="http://schemas.microsoft.com/office/powerpoint/2010/main" val="1851754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digital assets are the actual property of the client, like cryptocurrency – sort of.  Other assets like media content, music and videos from artists, we are essentially leasing from the provider.  </a:t>
            </a:r>
          </a:p>
        </p:txBody>
      </p:sp>
      <p:sp>
        <p:nvSpPr>
          <p:cNvPr id="4" name="Slide Number Placeholder 3"/>
          <p:cNvSpPr>
            <a:spLocks noGrp="1"/>
          </p:cNvSpPr>
          <p:nvPr>
            <p:ph type="sldNum" sz="quarter" idx="5"/>
          </p:nvPr>
        </p:nvSpPr>
        <p:spPr/>
        <p:txBody>
          <a:bodyPr/>
          <a:lstStyle/>
          <a:p>
            <a:fld id="{A863F71C-7C47-45BD-861C-39ACA825A072}" type="slidenum">
              <a:rPr lang="en-US" smtClean="0"/>
              <a:t>3</a:t>
            </a:fld>
            <a:endParaRPr lang="en-US"/>
          </a:p>
        </p:txBody>
      </p:sp>
    </p:spTree>
    <p:extLst>
      <p:ext uri="{BB962C8B-B14F-4D97-AF65-F5344CB8AC3E}">
        <p14:creationId xmlns:p14="http://schemas.microsoft.com/office/powerpoint/2010/main" val="14609808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outline as described in preparation for more details </a:t>
            </a:r>
          </a:p>
        </p:txBody>
      </p:sp>
      <p:sp>
        <p:nvSpPr>
          <p:cNvPr id="4" name="Slide Number Placeholder 3"/>
          <p:cNvSpPr>
            <a:spLocks noGrp="1"/>
          </p:cNvSpPr>
          <p:nvPr>
            <p:ph type="sldNum" sz="quarter" idx="5"/>
          </p:nvPr>
        </p:nvSpPr>
        <p:spPr/>
        <p:txBody>
          <a:bodyPr/>
          <a:lstStyle/>
          <a:p>
            <a:fld id="{A863F71C-7C47-45BD-861C-39ACA825A072}" type="slidenum">
              <a:rPr lang="en-US" smtClean="0"/>
              <a:t>4</a:t>
            </a:fld>
            <a:endParaRPr lang="en-US"/>
          </a:p>
        </p:txBody>
      </p:sp>
    </p:spTree>
    <p:extLst>
      <p:ext uri="{BB962C8B-B14F-4D97-AF65-F5344CB8AC3E}">
        <p14:creationId xmlns:p14="http://schemas.microsoft.com/office/powerpoint/2010/main" val="2584727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Computer fraud of personal assets and information is rampant.  Our clients, if serving as personal representative or attorney in fact, may find themselves in a situation where they may be looking out for the best interest of the estate or disabled person but may in fact be breaking federal laws in impersonating their family member or client.  </a:t>
            </a:r>
          </a:p>
        </p:txBody>
      </p:sp>
      <p:sp>
        <p:nvSpPr>
          <p:cNvPr id="4" name="Slide Number Placeholder 3"/>
          <p:cNvSpPr>
            <a:spLocks noGrp="1"/>
          </p:cNvSpPr>
          <p:nvPr>
            <p:ph type="sldNum" sz="quarter" idx="5"/>
          </p:nvPr>
        </p:nvSpPr>
        <p:spPr/>
        <p:txBody>
          <a:bodyPr/>
          <a:lstStyle/>
          <a:p>
            <a:fld id="{A863F71C-7C47-45BD-861C-39ACA825A072}" type="slidenum">
              <a:rPr lang="en-US" smtClean="0"/>
              <a:t>5</a:t>
            </a:fld>
            <a:endParaRPr lang="en-US"/>
          </a:p>
        </p:txBody>
      </p:sp>
    </p:spTree>
    <p:extLst>
      <p:ext uri="{BB962C8B-B14F-4D97-AF65-F5344CB8AC3E}">
        <p14:creationId xmlns:p14="http://schemas.microsoft.com/office/powerpoint/2010/main" val="25511717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TOSA is universal in the fact that we sign off on agreeing to the terms not knowing completely what the consequences are for the family.  Once again, the representative may be violating the terms of the agreement and other federal laws.  </a:t>
            </a:r>
          </a:p>
        </p:txBody>
      </p:sp>
      <p:sp>
        <p:nvSpPr>
          <p:cNvPr id="4" name="Slide Number Placeholder 3"/>
          <p:cNvSpPr>
            <a:spLocks noGrp="1"/>
          </p:cNvSpPr>
          <p:nvPr>
            <p:ph type="sldNum" sz="quarter" idx="5"/>
          </p:nvPr>
        </p:nvSpPr>
        <p:spPr/>
        <p:txBody>
          <a:bodyPr/>
          <a:lstStyle/>
          <a:p>
            <a:fld id="{A863F71C-7C47-45BD-861C-39ACA825A072}" type="slidenum">
              <a:rPr lang="en-US" smtClean="0"/>
              <a:t>6</a:t>
            </a:fld>
            <a:endParaRPr lang="en-US"/>
          </a:p>
        </p:txBody>
      </p:sp>
    </p:spTree>
    <p:extLst>
      <p:ext uri="{BB962C8B-B14F-4D97-AF65-F5344CB8AC3E}">
        <p14:creationId xmlns:p14="http://schemas.microsoft.com/office/powerpoint/2010/main" val="28413456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first round (UFADAA) of updated laws was designed to help relieve some of the challenges that CFAA imposed for managing digital assets.  It was however hotly debated and the service providers did not like the change in their business. </a:t>
            </a:r>
          </a:p>
        </p:txBody>
      </p:sp>
      <p:sp>
        <p:nvSpPr>
          <p:cNvPr id="4" name="Slide Number Placeholder 3"/>
          <p:cNvSpPr>
            <a:spLocks noGrp="1"/>
          </p:cNvSpPr>
          <p:nvPr>
            <p:ph type="sldNum" sz="quarter" idx="5"/>
          </p:nvPr>
        </p:nvSpPr>
        <p:spPr/>
        <p:txBody>
          <a:bodyPr/>
          <a:lstStyle/>
          <a:p>
            <a:fld id="{A863F71C-7C47-45BD-861C-39ACA825A072}" type="slidenum">
              <a:rPr lang="en-US" smtClean="0"/>
              <a:t>7</a:t>
            </a:fld>
            <a:endParaRPr lang="en-US"/>
          </a:p>
        </p:txBody>
      </p:sp>
    </p:spTree>
    <p:extLst>
      <p:ext uri="{BB962C8B-B14F-4D97-AF65-F5344CB8AC3E}">
        <p14:creationId xmlns:p14="http://schemas.microsoft.com/office/powerpoint/2010/main" val="24629111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long after the updated (RUFADDA) was made into law which was more accommodating to the service providers as well as those persons and institutions that are helping their clients manage these digital accounts and assets.  There are problems that remain today and </a:t>
            </a:r>
            <a:r>
              <a:rPr lang="en-US" dirty="0" err="1"/>
              <a:t>undoughtedly</a:t>
            </a:r>
            <a:r>
              <a:rPr lang="en-US" dirty="0"/>
              <a:t> there will be more changes to come. </a:t>
            </a:r>
          </a:p>
        </p:txBody>
      </p:sp>
      <p:sp>
        <p:nvSpPr>
          <p:cNvPr id="4" name="Slide Number Placeholder 3"/>
          <p:cNvSpPr>
            <a:spLocks noGrp="1"/>
          </p:cNvSpPr>
          <p:nvPr>
            <p:ph type="sldNum" sz="quarter" idx="5"/>
          </p:nvPr>
        </p:nvSpPr>
        <p:spPr/>
        <p:txBody>
          <a:bodyPr/>
          <a:lstStyle/>
          <a:p>
            <a:fld id="{A863F71C-7C47-45BD-861C-39ACA825A072}" type="slidenum">
              <a:rPr lang="en-US" smtClean="0"/>
              <a:t>8</a:t>
            </a:fld>
            <a:endParaRPr lang="en-US"/>
          </a:p>
        </p:txBody>
      </p:sp>
    </p:spTree>
    <p:extLst>
      <p:ext uri="{BB962C8B-B14F-4D97-AF65-F5344CB8AC3E}">
        <p14:creationId xmlns:p14="http://schemas.microsoft.com/office/powerpoint/2010/main" val="28180568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financial and estate planner need to be aware of the complexities in navigating the digital world and help the client be well prepared for their future in the event of a disability or death.  </a:t>
            </a:r>
          </a:p>
        </p:txBody>
      </p:sp>
      <p:sp>
        <p:nvSpPr>
          <p:cNvPr id="4" name="Slide Number Placeholder 3"/>
          <p:cNvSpPr>
            <a:spLocks noGrp="1"/>
          </p:cNvSpPr>
          <p:nvPr>
            <p:ph type="sldNum" sz="quarter" idx="5"/>
          </p:nvPr>
        </p:nvSpPr>
        <p:spPr/>
        <p:txBody>
          <a:bodyPr/>
          <a:lstStyle/>
          <a:p>
            <a:fld id="{A863F71C-7C47-45BD-861C-39ACA825A072}" type="slidenum">
              <a:rPr lang="en-US" smtClean="0"/>
              <a:t>9</a:t>
            </a:fld>
            <a:endParaRPr lang="en-US"/>
          </a:p>
        </p:txBody>
      </p:sp>
    </p:spTree>
    <p:extLst>
      <p:ext uri="{BB962C8B-B14F-4D97-AF65-F5344CB8AC3E}">
        <p14:creationId xmlns:p14="http://schemas.microsoft.com/office/powerpoint/2010/main" val="3303491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8E721-C205-4024-B21E-64D5CC280F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101C16-F6F7-4A3F-BE31-6073021336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923B87-BB2C-478C-A017-F1653ADDE2B4}"/>
              </a:ext>
            </a:extLst>
          </p:cNvPr>
          <p:cNvSpPr>
            <a:spLocks noGrp="1"/>
          </p:cNvSpPr>
          <p:nvPr>
            <p:ph type="dt" sz="half" idx="10"/>
          </p:nvPr>
        </p:nvSpPr>
        <p:spPr/>
        <p:txBody>
          <a:bodyPr/>
          <a:lstStyle/>
          <a:p>
            <a:fld id="{7618CE5B-D458-40D9-A29C-F3CF8FC2F0BB}" type="datetimeFigureOut">
              <a:rPr lang="en-US" smtClean="0"/>
              <a:t>2/20/2019</a:t>
            </a:fld>
            <a:endParaRPr lang="en-US"/>
          </a:p>
        </p:txBody>
      </p:sp>
      <p:sp>
        <p:nvSpPr>
          <p:cNvPr id="5" name="Footer Placeholder 4">
            <a:extLst>
              <a:ext uri="{FF2B5EF4-FFF2-40B4-BE49-F238E27FC236}">
                <a16:creationId xmlns:a16="http://schemas.microsoft.com/office/drawing/2014/main" id="{5E5F60D3-BD97-4FCB-94E3-F81A481663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4900FB-21E8-467B-B035-4BE2E27D5C99}"/>
              </a:ext>
            </a:extLst>
          </p:cNvPr>
          <p:cNvSpPr>
            <a:spLocks noGrp="1"/>
          </p:cNvSpPr>
          <p:nvPr>
            <p:ph type="sldNum" sz="quarter" idx="12"/>
          </p:nvPr>
        </p:nvSpPr>
        <p:spPr/>
        <p:txBody>
          <a:bodyPr/>
          <a:lstStyle/>
          <a:p>
            <a:fld id="{A2743619-2665-445C-B9B8-760D77B73484}" type="slidenum">
              <a:rPr lang="en-US" smtClean="0"/>
              <a:t>‹#›</a:t>
            </a:fld>
            <a:endParaRPr lang="en-US"/>
          </a:p>
        </p:txBody>
      </p:sp>
    </p:spTree>
    <p:extLst>
      <p:ext uri="{BB962C8B-B14F-4D97-AF65-F5344CB8AC3E}">
        <p14:creationId xmlns:p14="http://schemas.microsoft.com/office/powerpoint/2010/main" val="2342471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2A6D9-16D0-49D9-9A81-AF7A7162AFF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149E3DE-EAAB-4964-A325-4F37317F782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5116E1-56D6-4C54-A6E3-4EF01F7060FB}"/>
              </a:ext>
            </a:extLst>
          </p:cNvPr>
          <p:cNvSpPr>
            <a:spLocks noGrp="1"/>
          </p:cNvSpPr>
          <p:nvPr>
            <p:ph type="dt" sz="half" idx="10"/>
          </p:nvPr>
        </p:nvSpPr>
        <p:spPr/>
        <p:txBody>
          <a:bodyPr/>
          <a:lstStyle/>
          <a:p>
            <a:fld id="{7618CE5B-D458-40D9-A29C-F3CF8FC2F0BB}" type="datetimeFigureOut">
              <a:rPr lang="en-US" smtClean="0"/>
              <a:t>2/20/2019</a:t>
            </a:fld>
            <a:endParaRPr lang="en-US"/>
          </a:p>
        </p:txBody>
      </p:sp>
      <p:sp>
        <p:nvSpPr>
          <p:cNvPr id="5" name="Footer Placeholder 4">
            <a:extLst>
              <a:ext uri="{FF2B5EF4-FFF2-40B4-BE49-F238E27FC236}">
                <a16:creationId xmlns:a16="http://schemas.microsoft.com/office/drawing/2014/main" id="{D0B82DBC-EBD9-4E61-A35A-A0A2DF97D9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728539-9A8F-4373-BE5E-F2EB712E12DC}"/>
              </a:ext>
            </a:extLst>
          </p:cNvPr>
          <p:cNvSpPr>
            <a:spLocks noGrp="1"/>
          </p:cNvSpPr>
          <p:nvPr>
            <p:ph type="sldNum" sz="quarter" idx="12"/>
          </p:nvPr>
        </p:nvSpPr>
        <p:spPr/>
        <p:txBody>
          <a:bodyPr/>
          <a:lstStyle/>
          <a:p>
            <a:fld id="{A2743619-2665-445C-B9B8-760D77B73484}" type="slidenum">
              <a:rPr lang="en-US" smtClean="0"/>
              <a:t>‹#›</a:t>
            </a:fld>
            <a:endParaRPr lang="en-US"/>
          </a:p>
        </p:txBody>
      </p:sp>
    </p:spTree>
    <p:extLst>
      <p:ext uri="{BB962C8B-B14F-4D97-AF65-F5344CB8AC3E}">
        <p14:creationId xmlns:p14="http://schemas.microsoft.com/office/powerpoint/2010/main" val="1336918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25F135-54D6-4129-96A8-3592F89CF1B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83C6EDF-7553-4C49-A67E-ECEA9DC2941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92CA0C-876E-45F0-84D0-8A150937840C}"/>
              </a:ext>
            </a:extLst>
          </p:cNvPr>
          <p:cNvSpPr>
            <a:spLocks noGrp="1"/>
          </p:cNvSpPr>
          <p:nvPr>
            <p:ph type="dt" sz="half" idx="10"/>
          </p:nvPr>
        </p:nvSpPr>
        <p:spPr/>
        <p:txBody>
          <a:bodyPr/>
          <a:lstStyle/>
          <a:p>
            <a:fld id="{7618CE5B-D458-40D9-A29C-F3CF8FC2F0BB}" type="datetimeFigureOut">
              <a:rPr lang="en-US" smtClean="0"/>
              <a:t>2/20/2019</a:t>
            </a:fld>
            <a:endParaRPr lang="en-US"/>
          </a:p>
        </p:txBody>
      </p:sp>
      <p:sp>
        <p:nvSpPr>
          <p:cNvPr id="5" name="Footer Placeholder 4">
            <a:extLst>
              <a:ext uri="{FF2B5EF4-FFF2-40B4-BE49-F238E27FC236}">
                <a16:creationId xmlns:a16="http://schemas.microsoft.com/office/drawing/2014/main" id="{11C027D5-88C4-4F92-8FFF-59985DCD79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75400F-2BA6-4593-8C52-113E1FC0A214}"/>
              </a:ext>
            </a:extLst>
          </p:cNvPr>
          <p:cNvSpPr>
            <a:spLocks noGrp="1"/>
          </p:cNvSpPr>
          <p:nvPr>
            <p:ph type="sldNum" sz="quarter" idx="12"/>
          </p:nvPr>
        </p:nvSpPr>
        <p:spPr/>
        <p:txBody>
          <a:bodyPr/>
          <a:lstStyle/>
          <a:p>
            <a:fld id="{A2743619-2665-445C-B9B8-760D77B73484}" type="slidenum">
              <a:rPr lang="en-US" smtClean="0"/>
              <a:t>‹#›</a:t>
            </a:fld>
            <a:endParaRPr lang="en-US"/>
          </a:p>
        </p:txBody>
      </p:sp>
    </p:spTree>
    <p:extLst>
      <p:ext uri="{BB962C8B-B14F-4D97-AF65-F5344CB8AC3E}">
        <p14:creationId xmlns:p14="http://schemas.microsoft.com/office/powerpoint/2010/main" val="3747897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A0B14-3BAE-4065-ABBE-B7B30FD75B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AF35F1-4E53-40EF-BF10-B105084C347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BAB99C-A448-4869-B47C-534E15EECC58}"/>
              </a:ext>
            </a:extLst>
          </p:cNvPr>
          <p:cNvSpPr>
            <a:spLocks noGrp="1"/>
          </p:cNvSpPr>
          <p:nvPr>
            <p:ph type="dt" sz="half" idx="10"/>
          </p:nvPr>
        </p:nvSpPr>
        <p:spPr/>
        <p:txBody>
          <a:bodyPr/>
          <a:lstStyle/>
          <a:p>
            <a:fld id="{7618CE5B-D458-40D9-A29C-F3CF8FC2F0BB}" type="datetimeFigureOut">
              <a:rPr lang="en-US" smtClean="0"/>
              <a:t>2/20/2019</a:t>
            </a:fld>
            <a:endParaRPr lang="en-US"/>
          </a:p>
        </p:txBody>
      </p:sp>
      <p:sp>
        <p:nvSpPr>
          <p:cNvPr id="5" name="Footer Placeholder 4">
            <a:extLst>
              <a:ext uri="{FF2B5EF4-FFF2-40B4-BE49-F238E27FC236}">
                <a16:creationId xmlns:a16="http://schemas.microsoft.com/office/drawing/2014/main" id="{C46FE118-4899-479C-87F9-9D31A51D4C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156BF9-BD79-49DF-83CF-A2D024FB3591}"/>
              </a:ext>
            </a:extLst>
          </p:cNvPr>
          <p:cNvSpPr>
            <a:spLocks noGrp="1"/>
          </p:cNvSpPr>
          <p:nvPr>
            <p:ph type="sldNum" sz="quarter" idx="12"/>
          </p:nvPr>
        </p:nvSpPr>
        <p:spPr/>
        <p:txBody>
          <a:bodyPr/>
          <a:lstStyle/>
          <a:p>
            <a:fld id="{A2743619-2665-445C-B9B8-760D77B73484}" type="slidenum">
              <a:rPr lang="en-US" smtClean="0"/>
              <a:t>‹#›</a:t>
            </a:fld>
            <a:endParaRPr lang="en-US"/>
          </a:p>
        </p:txBody>
      </p:sp>
    </p:spTree>
    <p:extLst>
      <p:ext uri="{BB962C8B-B14F-4D97-AF65-F5344CB8AC3E}">
        <p14:creationId xmlns:p14="http://schemas.microsoft.com/office/powerpoint/2010/main" val="695753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F3022-651D-4A88-962A-E197BF08019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A63E93E-0A69-43F0-8389-40A99186EA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E84E543-7945-43DA-9749-8FD0F8DCC36D}"/>
              </a:ext>
            </a:extLst>
          </p:cNvPr>
          <p:cNvSpPr>
            <a:spLocks noGrp="1"/>
          </p:cNvSpPr>
          <p:nvPr>
            <p:ph type="dt" sz="half" idx="10"/>
          </p:nvPr>
        </p:nvSpPr>
        <p:spPr/>
        <p:txBody>
          <a:bodyPr/>
          <a:lstStyle/>
          <a:p>
            <a:fld id="{7618CE5B-D458-40D9-A29C-F3CF8FC2F0BB}" type="datetimeFigureOut">
              <a:rPr lang="en-US" smtClean="0"/>
              <a:t>2/20/2019</a:t>
            </a:fld>
            <a:endParaRPr lang="en-US"/>
          </a:p>
        </p:txBody>
      </p:sp>
      <p:sp>
        <p:nvSpPr>
          <p:cNvPr id="5" name="Footer Placeholder 4">
            <a:extLst>
              <a:ext uri="{FF2B5EF4-FFF2-40B4-BE49-F238E27FC236}">
                <a16:creationId xmlns:a16="http://schemas.microsoft.com/office/drawing/2014/main" id="{C7D6178F-B94E-4B85-A0DA-FDDC66CBD5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4A910-1370-4CB8-B739-7D1CE6A73F07}"/>
              </a:ext>
            </a:extLst>
          </p:cNvPr>
          <p:cNvSpPr>
            <a:spLocks noGrp="1"/>
          </p:cNvSpPr>
          <p:nvPr>
            <p:ph type="sldNum" sz="quarter" idx="12"/>
          </p:nvPr>
        </p:nvSpPr>
        <p:spPr/>
        <p:txBody>
          <a:bodyPr/>
          <a:lstStyle/>
          <a:p>
            <a:fld id="{A2743619-2665-445C-B9B8-760D77B73484}" type="slidenum">
              <a:rPr lang="en-US" smtClean="0"/>
              <a:t>‹#›</a:t>
            </a:fld>
            <a:endParaRPr lang="en-US"/>
          </a:p>
        </p:txBody>
      </p:sp>
    </p:spTree>
    <p:extLst>
      <p:ext uri="{BB962C8B-B14F-4D97-AF65-F5344CB8AC3E}">
        <p14:creationId xmlns:p14="http://schemas.microsoft.com/office/powerpoint/2010/main" val="3662651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C2494-DDE0-40E8-B65F-5028016558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B5D0BB-A72A-4AF4-89D1-6EB0D3AF367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486D9F5-8079-4716-AB90-84E12752A87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47A35B2-9326-4B93-ADDB-D3B092D17929}"/>
              </a:ext>
            </a:extLst>
          </p:cNvPr>
          <p:cNvSpPr>
            <a:spLocks noGrp="1"/>
          </p:cNvSpPr>
          <p:nvPr>
            <p:ph type="dt" sz="half" idx="10"/>
          </p:nvPr>
        </p:nvSpPr>
        <p:spPr/>
        <p:txBody>
          <a:bodyPr/>
          <a:lstStyle/>
          <a:p>
            <a:fld id="{7618CE5B-D458-40D9-A29C-F3CF8FC2F0BB}" type="datetimeFigureOut">
              <a:rPr lang="en-US" smtClean="0"/>
              <a:t>2/20/2019</a:t>
            </a:fld>
            <a:endParaRPr lang="en-US"/>
          </a:p>
        </p:txBody>
      </p:sp>
      <p:sp>
        <p:nvSpPr>
          <p:cNvPr id="6" name="Footer Placeholder 5">
            <a:extLst>
              <a:ext uri="{FF2B5EF4-FFF2-40B4-BE49-F238E27FC236}">
                <a16:creationId xmlns:a16="http://schemas.microsoft.com/office/drawing/2014/main" id="{0BFE3988-419A-4C79-9E8F-897CD23D68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2BF087-EDBB-45DD-96F3-0092C7CA62F8}"/>
              </a:ext>
            </a:extLst>
          </p:cNvPr>
          <p:cNvSpPr>
            <a:spLocks noGrp="1"/>
          </p:cNvSpPr>
          <p:nvPr>
            <p:ph type="sldNum" sz="quarter" idx="12"/>
          </p:nvPr>
        </p:nvSpPr>
        <p:spPr/>
        <p:txBody>
          <a:bodyPr/>
          <a:lstStyle/>
          <a:p>
            <a:fld id="{A2743619-2665-445C-B9B8-760D77B73484}" type="slidenum">
              <a:rPr lang="en-US" smtClean="0"/>
              <a:t>‹#›</a:t>
            </a:fld>
            <a:endParaRPr lang="en-US"/>
          </a:p>
        </p:txBody>
      </p:sp>
    </p:spTree>
    <p:extLst>
      <p:ext uri="{BB962C8B-B14F-4D97-AF65-F5344CB8AC3E}">
        <p14:creationId xmlns:p14="http://schemas.microsoft.com/office/powerpoint/2010/main" val="2725725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D925E-F8CC-4170-86BD-050039C850F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8688BF2-6959-4ECC-BABA-11B79E6768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048DC65-8A19-4E9D-B0EF-D0BC771D001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79F60C4-4335-4194-8420-AE01ADA8A4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45EDADB-D7F9-4DF4-9633-D74BD117A1E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CF16568-AEA5-4B75-B174-FC62CC64131F}"/>
              </a:ext>
            </a:extLst>
          </p:cNvPr>
          <p:cNvSpPr>
            <a:spLocks noGrp="1"/>
          </p:cNvSpPr>
          <p:nvPr>
            <p:ph type="dt" sz="half" idx="10"/>
          </p:nvPr>
        </p:nvSpPr>
        <p:spPr/>
        <p:txBody>
          <a:bodyPr/>
          <a:lstStyle/>
          <a:p>
            <a:fld id="{7618CE5B-D458-40D9-A29C-F3CF8FC2F0BB}" type="datetimeFigureOut">
              <a:rPr lang="en-US" smtClean="0"/>
              <a:t>2/20/2019</a:t>
            </a:fld>
            <a:endParaRPr lang="en-US"/>
          </a:p>
        </p:txBody>
      </p:sp>
      <p:sp>
        <p:nvSpPr>
          <p:cNvPr id="8" name="Footer Placeholder 7">
            <a:extLst>
              <a:ext uri="{FF2B5EF4-FFF2-40B4-BE49-F238E27FC236}">
                <a16:creationId xmlns:a16="http://schemas.microsoft.com/office/drawing/2014/main" id="{E693B0AB-D4DB-47D4-8B04-DAB76800599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C364528-70C4-44C9-8B2B-43AAA1B2FAD9}"/>
              </a:ext>
            </a:extLst>
          </p:cNvPr>
          <p:cNvSpPr>
            <a:spLocks noGrp="1"/>
          </p:cNvSpPr>
          <p:nvPr>
            <p:ph type="sldNum" sz="quarter" idx="12"/>
          </p:nvPr>
        </p:nvSpPr>
        <p:spPr/>
        <p:txBody>
          <a:bodyPr/>
          <a:lstStyle/>
          <a:p>
            <a:fld id="{A2743619-2665-445C-B9B8-760D77B73484}" type="slidenum">
              <a:rPr lang="en-US" smtClean="0"/>
              <a:t>‹#›</a:t>
            </a:fld>
            <a:endParaRPr lang="en-US"/>
          </a:p>
        </p:txBody>
      </p:sp>
    </p:spTree>
    <p:extLst>
      <p:ext uri="{BB962C8B-B14F-4D97-AF65-F5344CB8AC3E}">
        <p14:creationId xmlns:p14="http://schemas.microsoft.com/office/powerpoint/2010/main" val="3251752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D2EA5-DE2E-4285-9CEB-4F1647E9970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ECC5ACB-BF43-4E90-9B9F-63DEE1404F83}"/>
              </a:ext>
            </a:extLst>
          </p:cNvPr>
          <p:cNvSpPr>
            <a:spLocks noGrp="1"/>
          </p:cNvSpPr>
          <p:nvPr>
            <p:ph type="dt" sz="half" idx="10"/>
          </p:nvPr>
        </p:nvSpPr>
        <p:spPr/>
        <p:txBody>
          <a:bodyPr/>
          <a:lstStyle/>
          <a:p>
            <a:fld id="{7618CE5B-D458-40D9-A29C-F3CF8FC2F0BB}" type="datetimeFigureOut">
              <a:rPr lang="en-US" smtClean="0"/>
              <a:t>2/20/2019</a:t>
            </a:fld>
            <a:endParaRPr lang="en-US"/>
          </a:p>
        </p:txBody>
      </p:sp>
      <p:sp>
        <p:nvSpPr>
          <p:cNvPr id="4" name="Footer Placeholder 3">
            <a:extLst>
              <a:ext uri="{FF2B5EF4-FFF2-40B4-BE49-F238E27FC236}">
                <a16:creationId xmlns:a16="http://schemas.microsoft.com/office/drawing/2014/main" id="{5BB4B421-5FC8-4F4F-A597-4823C086321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26B3841-8C97-4B48-A22B-7BE4223477AF}"/>
              </a:ext>
            </a:extLst>
          </p:cNvPr>
          <p:cNvSpPr>
            <a:spLocks noGrp="1"/>
          </p:cNvSpPr>
          <p:nvPr>
            <p:ph type="sldNum" sz="quarter" idx="12"/>
          </p:nvPr>
        </p:nvSpPr>
        <p:spPr/>
        <p:txBody>
          <a:bodyPr/>
          <a:lstStyle/>
          <a:p>
            <a:fld id="{A2743619-2665-445C-B9B8-760D77B73484}" type="slidenum">
              <a:rPr lang="en-US" smtClean="0"/>
              <a:t>‹#›</a:t>
            </a:fld>
            <a:endParaRPr lang="en-US"/>
          </a:p>
        </p:txBody>
      </p:sp>
    </p:spTree>
    <p:extLst>
      <p:ext uri="{BB962C8B-B14F-4D97-AF65-F5344CB8AC3E}">
        <p14:creationId xmlns:p14="http://schemas.microsoft.com/office/powerpoint/2010/main" val="3927997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CCBC4C-EB5C-4910-ADB6-2E74A909867A}"/>
              </a:ext>
            </a:extLst>
          </p:cNvPr>
          <p:cNvSpPr>
            <a:spLocks noGrp="1"/>
          </p:cNvSpPr>
          <p:nvPr>
            <p:ph type="dt" sz="half" idx="10"/>
          </p:nvPr>
        </p:nvSpPr>
        <p:spPr/>
        <p:txBody>
          <a:bodyPr/>
          <a:lstStyle/>
          <a:p>
            <a:fld id="{7618CE5B-D458-40D9-A29C-F3CF8FC2F0BB}" type="datetimeFigureOut">
              <a:rPr lang="en-US" smtClean="0"/>
              <a:t>2/20/2019</a:t>
            </a:fld>
            <a:endParaRPr lang="en-US"/>
          </a:p>
        </p:txBody>
      </p:sp>
      <p:sp>
        <p:nvSpPr>
          <p:cNvPr id="3" name="Footer Placeholder 2">
            <a:extLst>
              <a:ext uri="{FF2B5EF4-FFF2-40B4-BE49-F238E27FC236}">
                <a16:creationId xmlns:a16="http://schemas.microsoft.com/office/drawing/2014/main" id="{12BC2251-8018-4FCA-87A9-9BCE5F8DA94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FB2050F-D560-4B84-A77D-D60C6B84432D}"/>
              </a:ext>
            </a:extLst>
          </p:cNvPr>
          <p:cNvSpPr>
            <a:spLocks noGrp="1"/>
          </p:cNvSpPr>
          <p:nvPr>
            <p:ph type="sldNum" sz="quarter" idx="12"/>
          </p:nvPr>
        </p:nvSpPr>
        <p:spPr/>
        <p:txBody>
          <a:bodyPr/>
          <a:lstStyle/>
          <a:p>
            <a:fld id="{A2743619-2665-445C-B9B8-760D77B73484}" type="slidenum">
              <a:rPr lang="en-US" smtClean="0"/>
              <a:t>‹#›</a:t>
            </a:fld>
            <a:endParaRPr lang="en-US"/>
          </a:p>
        </p:txBody>
      </p:sp>
    </p:spTree>
    <p:extLst>
      <p:ext uri="{BB962C8B-B14F-4D97-AF65-F5344CB8AC3E}">
        <p14:creationId xmlns:p14="http://schemas.microsoft.com/office/powerpoint/2010/main" val="4287409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75701-7342-4F95-A23C-3173857044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B08AAE-5A3B-481D-A4B1-8DC44D806D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44D21A4-9B3C-4E6B-9F9D-A641AE09E1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1FB72EE-914F-454C-A1BD-E478BA1F1C96}"/>
              </a:ext>
            </a:extLst>
          </p:cNvPr>
          <p:cNvSpPr>
            <a:spLocks noGrp="1"/>
          </p:cNvSpPr>
          <p:nvPr>
            <p:ph type="dt" sz="half" idx="10"/>
          </p:nvPr>
        </p:nvSpPr>
        <p:spPr/>
        <p:txBody>
          <a:bodyPr/>
          <a:lstStyle/>
          <a:p>
            <a:fld id="{7618CE5B-D458-40D9-A29C-F3CF8FC2F0BB}" type="datetimeFigureOut">
              <a:rPr lang="en-US" smtClean="0"/>
              <a:t>2/20/2019</a:t>
            </a:fld>
            <a:endParaRPr lang="en-US"/>
          </a:p>
        </p:txBody>
      </p:sp>
      <p:sp>
        <p:nvSpPr>
          <p:cNvPr id="6" name="Footer Placeholder 5">
            <a:extLst>
              <a:ext uri="{FF2B5EF4-FFF2-40B4-BE49-F238E27FC236}">
                <a16:creationId xmlns:a16="http://schemas.microsoft.com/office/drawing/2014/main" id="{CADFF0B8-A223-4C01-BCFD-0698E46E01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2F19B8-90B8-45E9-B1D7-48B825CB424A}"/>
              </a:ext>
            </a:extLst>
          </p:cNvPr>
          <p:cNvSpPr>
            <a:spLocks noGrp="1"/>
          </p:cNvSpPr>
          <p:nvPr>
            <p:ph type="sldNum" sz="quarter" idx="12"/>
          </p:nvPr>
        </p:nvSpPr>
        <p:spPr/>
        <p:txBody>
          <a:bodyPr/>
          <a:lstStyle/>
          <a:p>
            <a:fld id="{A2743619-2665-445C-B9B8-760D77B73484}" type="slidenum">
              <a:rPr lang="en-US" smtClean="0"/>
              <a:t>‹#›</a:t>
            </a:fld>
            <a:endParaRPr lang="en-US"/>
          </a:p>
        </p:txBody>
      </p:sp>
    </p:spTree>
    <p:extLst>
      <p:ext uri="{BB962C8B-B14F-4D97-AF65-F5344CB8AC3E}">
        <p14:creationId xmlns:p14="http://schemas.microsoft.com/office/powerpoint/2010/main" val="792767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080F6-84C8-4A53-87FA-62D8FE1D4F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A3A1EA-C376-4704-BC09-BDF427AE83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D49D6D9-A2E5-4CE0-9A34-598251F6EF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295B9A6-F739-435B-9AA2-9D8958D36AFC}"/>
              </a:ext>
            </a:extLst>
          </p:cNvPr>
          <p:cNvSpPr>
            <a:spLocks noGrp="1"/>
          </p:cNvSpPr>
          <p:nvPr>
            <p:ph type="dt" sz="half" idx="10"/>
          </p:nvPr>
        </p:nvSpPr>
        <p:spPr/>
        <p:txBody>
          <a:bodyPr/>
          <a:lstStyle/>
          <a:p>
            <a:fld id="{7618CE5B-D458-40D9-A29C-F3CF8FC2F0BB}" type="datetimeFigureOut">
              <a:rPr lang="en-US" smtClean="0"/>
              <a:t>2/20/2019</a:t>
            </a:fld>
            <a:endParaRPr lang="en-US"/>
          </a:p>
        </p:txBody>
      </p:sp>
      <p:sp>
        <p:nvSpPr>
          <p:cNvPr id="6" name="Footer Placeholder 5">
            <a:extLst>
              <a:ext uri="{FF2B5EF4-FFF2-40B4-BE49-F238E27FC236}">
                <a16:creationId xmlns:a16="http://schemas.microsoft.com/office/drawing/2014/main" id="{2EC113E6-01B7-4434-84E5-5DB51629F8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0C3159-1162-4AF4-B328-42D7AEBD5A33}"/>
              </a:ext>
            </a:extLst>
          </p:cNvPr>
          <p:cNvSpPr>
            <a:spLocks noGrp="1"/>
          </p:cNvSpPr>
          <p:nvPr>
            <p:ph type="sldNum" sz="quarter" idx="12"/>
          </p:nvPr>
        </p:nvSpPr>
        <p:spPr/>
        <p:txBody>
          <a:bodyPr/>
          <a:lstStyle/>
          <a:p>
            <a:fld id="{A2743619-2665-445C-B9B8-760D77B73484}" type="slidenum">
              <a:rPr lang="en-US" smtClean="0"/>
              <a:t>‹#›</a:t>
            </a:fld>
            <a:endParaRPr lang="en-US"/>
          </a:p>
        </p:txBody>
      </p:sp>
    </p:spTree>
    <p:extLst>
      <p:ext uri="{BB962C8B-B14F-4D97-AF65-F5344CB8AC3E}">
        <p14:creationId xmlns:p14="http://schemas.microsoft.com/office/powerpoint/2010/main" val="2522667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AB4EEB-7935-4EC3-B1AD-52702AF959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67EBE1C-07A9-402D-96F8-A2DF185CA6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47B837-79ED-4102-B4DC-132D31D375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18CE5B-D458-40D9-A29C-F3CF8FC2F0BB}" type="datetimeFigureOut">
              <a:rPr lang="en-US" smtClean="0"/>
              <a:t>2/20/2019</a:t>
            </a:fld>
            <a:endParaRPr lang="en-US"/>
          </a:p>
        </p:txBody>
      </p:sp>
      <p:sp>
        <p:nvSpPr>
          <p:cNvPr id="5" name="Footer Placeholder 4">
            <a:extLst>
              <a:ext uri="{FF2B5EF4-FFF2-40B4-BE49-F238E27FC236}">
                <a16:creationId xmlns:a16="http://schemas.microsoft.com/office/drawing/2014/main" id="{9EF5D1DD-1FFE-4D6A-AF7B-7375716477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46AFB9C-5D12-49DE-9A6F-386B047FAF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743619-2665-445C-B9B8-760D77B73484}" type="slidenum">
              <a:rPr lang="en-US" smtClean="0"/>
              <a:t>‹#›</a:t>
            </a:fld>
            <a:endParaRPr lang="en-US"/>
          </a:p>
        </p:txBody>
      </p:sp>
    </p:spTree>
    <p:extLst>
      <p:ext uri="{BB962C8B-B14F-4D97-AF65-F5344CB8AC3E}">
        <p14:creationId xmlns:p14="http://schemas.microsoft.com/office/powerpoint/2010/main" val="1179378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D09C3-B18C-4FCD-8D62-850D7D19E1DC}"/>
              </a:ext>
            </a:extLst>
          </p:cNvPr>
          <p:cNvSpPr>
            <a:spLocks noGrp="1"/>
          </p:cNvSpPr>
          <p:nvPr>
            <p:ph type="ctrTitle"/>
          </p:nvPr>
        </p:nvSpPr>
        <p:spPr/>
        <p:txBody>
          <a:bodyPr/>
          <a:lstStyle/>
          <a:p>
            <a:r>
              <a:rPr lang="en-US" dirty="0"/>
              <a:t>Digital Assets – What a Practical Planner Can Do!</a:t>
            </a:r>
          </a:p>
        </p:txBody>
      </p:sp>
      <p:sp>
        <p:nvSpPr>
          <p:cNvPr id="3" name="Subtitle 2">
            <a:extLst>
              <a:ext uri="{FF2B5EF4-FFF2-40B4-BE49-F238E27FC236}">
                <a16:creationId xmlns:a16="http://schemas.microsoft.com/office/drawing/2014/main" id="{AA555855-9650-499F-A9CF-537FE84AE0C6}"/>
              </a:ext>
            </a:extLst>
          </p:cNvPr>
          <p:cNvSpPr>
            <a:spLocks noGrp="1"/>
          </p:cNvSpPr>
          <p:nvPr>
            <p:ph type="subTitle" idx="1"/>
          </p:nvPr>
        </p:nvSpPr>
        <p:spPr/>
        <p:txBody>
          <a:bodyPr/>
          <a:lstStyle/>
          <a:p>
            <a:r>
              <a:rPr lang="en-US" dirty="0"/>
              <a:t>Presented by – Paul S. Viren, CLU, </a:t>
            </a:r>
            <a:r>
              <a:rPr lang="en-US" dirty="0" err="1"/>
              <a:t>ChFC</a:t>
            </a:r>
            <a:r>
              <a:rPr lang="en-US" dirty="0"/>
              <a:t>, AEP® </a:t>
            </a:r>
          </a:p>
        </p:txBody>
      </p:sp>
    </p:spTree>
    <p:extLst>
      <p:ext uri="{BB962C8B-B14F-4D97-AF65-F5344CB8AC3E}">
        <p14:creationId xmlns:p14="http://schemas.microsoft.com/office/powerpoint/2010/main" val="13048768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B2A96-D4C0-4B3E-BC91-5E0FF951F0CC}"/>
              </a:ext>
            </a:extLst>
          </p:cNvPr>
          <p:cNvSpPr>
            <a:spLocks noGrp="1"/>
          </p:cNvSpPr>
          <p:nvPr>
            <p:ph type="title"/>
          </p:nvPr>
        </p:nvSpPr>
        <p:spPr/>
        <p:txBody>
          <a:bodyPr/>
          <a:lstStyle/>
          <a:p>
            <a:r>
              <a:rPr lang="en-US" dirty="0"/>
              <a:t>What does a Practical Planner Need to Know?</a:t>
            </a:r>
          </a:p>
        </p:txBody>
      </p:sp>
      <p:sp>
        <p:nvSpPr>
          <p:cNvPr id="3" name="Content Placeholder 2">
            <a:extLst>
              <a:ext uri="{FF2B5EF4-FFF2-40B4-BE49-F238E27FC236}">
                <a16:creationId xmlns:a16="http://schemas.microsoft.com/office/drawing/2014/main" id="{D0261EEA-8A76-4282-AC4F-18216A87CA3B}"/>
              </a:ext>
            </a:extLst>
          </p:cNvPr>
          <p:cNvSpPr>
            <a:spLocks noGrp="1"/>
          </p:cNvSpPr>
          <p:nvPr>
            <p:ph idx="1"/>
          </p:nvPr>
        </p:nvSpPr>
        <p:spPr/>
        <p:txBody>
          <a:bodyPr/>
          <a:lstStyle/>
          <a:p>
            <a:r>
              <a:rPr lang="en-US" dirty="0"/>
              <a:t>Review with clients their digital footprint – </a:t>
            </a:r>
          </a:p>
          <a:p>
            <a:r>
              <a:rPr lang="en-US" dirty="0"/>
              <a:t>Inventory of their on-line accounts</a:t>
            </a:r>
          </a:p>
          <a:p>
            <a:r>
              <a:rPr lang="en-US" dirty="0"/>
              <a:t>Categorize between accounts with monetary value and sentimental value</a:t>
            </a:r>
          </a:p>
          <a:p>
            <a:r>
              <a:rPr lang="en-US" dirty="0"/>
              <a:t>Especially important for business clients as well as individuals </a:t>
            </a:r>
          </a:p>
          <a:p>
            <a:r>
              <a:rPr lang="en-US" dirty="0"/>
              <a:t>Review with clients how are they keeping their information secure</a:t>
            </a:r>
          </a:p>
        </p:txBody>
      </p:sp>
    </p:spTree>
    <p:extLst>
      <p:ext uri="{BB962C8B-B14F-4D97-AF65-F5344CB8AC3E}">
        <p14:creationId xmlns:p14="http://schemas.microsoft.com/office/powerpoint/2010/main" val="410717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18D6F-2D29-4B15-8C4D-1813B07939B9}"/>
              </a:ext>
            </a:extLst>
          </p:cNvPr>
          <p:cNvSpPr>
            <a:spLocks noGrp="1"/>
          </p:cNvSpPr>
          <p:nvPr>
            <p:ph type="title"/>
          </p:nvPr>
        </p:nvSpPr>
        <p:spPr/>
        <p:txBody>
          <a:bodyPr>
            <a:normAutofit fontScale="90000"/>
          </a:bodyPr>
          <a:lstStyle/>
          <a:p>
            <a:r>
              <a:rPr lang="en-US" dirty="0">
                <a:latin typeface="+mn-lt"/>
              </a:rPr>
              <a:t>If you want your executor or agent to have access:</a:t>
            </a:r>
            <a:br>
              <a:rPr lang="en-US" dirty="0">
                <a:latin typeface="+mn-lt"/>
              </a:rPr>
            </a:br>
            <a:endParaRPr lang="en-US" dirty="0">
              <a:latin typeface="+mn-lt"/>
            </a:endParaRPr>
          </a:p>
        </p:txBody>
      </p:sp>
      <p:sp>
        <p:nvSpPr>
          <p:cNvPr id="3" name="Content Placeholder 2">
            <a:extLst>
              <a:ext uri="{FF2B5EF4-FFF2-40B4-BE49-F238E27FC236}">
                <a16:creationId xmlns:a16="http://schemas.microsoft.com/office/drawing/2014/main" id="{254C526A-E440-421B-9336-7D8D83297E90}"/>
              </a:ext>
            </a:extLst>
          </p:cNvPr>
          <p:cNvSpPr>
            <a:spLocks noGrp="1"/>
          </p:cNvSpPr>
          <p:nvPr>
            <p:ph idx="1"/>
          </p:nvPr>
        </p:nvSpPr>
        <p:spPr/>
        <p:txBody>
          <a:bodyPr/>
          <a:lstStyle/>
          <a:p>
            <a:r>
              <a:rPr lang="en-US" dirty="0"/>
              <a:t>Leave your executor or agent information and instructions about how to access your accounts and files</a:t>
            </a:r>
          </a:p>
          <a:p>
            <a:r>
              <a:rPr lang="en-US" dirty="0"/>
              <a:t>Write a letter or note</a:t>
            </a:r>
          </a:p>
          <a:p>
            <a:r>
              <a:rPr lang="en-US" dirty="0"/>
              <a:t>Include access information and instructions. </a:t>
            </a:r>
          </a:p>
          <a:p>
            <a:r>
              <a:rPr lang="en-US" dirty="0"/>
              <a:t>Secure your letter in a safe place. </a:t>
            </a:r>
          </a:p>
          <a:p>
            <a:r>
              <a:rPr lang="en-US" dirty="0"/>
              <a:t>Keep your letter up to date</a:t>
            </a:r>
          </a:p>
        </p:txBody>
      </p:sp>
    </p:spTree>
    <p:extLst>
      <p:ext uri="{BB962C8B-B14F-4D97-AF65-F5344CB8AC3E}">
        <p14:creationId xmlns:p14="http://schemas.microsoft.com/office/powerpoint/2010/main" val="640890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FC950-AB11-428B-8214-654966514B59}"/>
              </a:ext>
            </a:extLst>
          </p:cNvPr>
          <p:cNvSpPr>
            <a:spLocks noGrp="1"/>
          </p:cNvSpPr>
          <p:nvPr>
            <p:ph type="title"/>
          </p:nvPr>
        </p:nvSpPr>
        <p:spPr/>
        <p:txBody>
          <a:bodyPr/>
          <a:lstStyle/>
          <a:p>
            <a:r>
              <a:rPr lang="en-US" dirty="0"/>
              <a:t>Digital Assets – How to Access as a Fiduciary / Executor</a:t>
            </a:r>
          </a:p>
        </p:txBody>
      </p:sp>
      <p:sp>
        <p:nvSpPr>
          <p:cNvPr id="3" name="Content Placeholder 2">
            <a:extLst>
              <a:ext uri="{FF2B5EF4-FFF2-40B4-BE49-F238E27FC236}">
                <a16:creationId xmlns:a16="http://schemas.microsoft.com/office/drawing/2014/main" id="{50312794-CCA9-4D35-8889-8DB7FA74FA9D}"/>
              </a:ext>
            </a:extLst>
          </p:cNvPr>
          <p:cNvSpPr>
            <a:spLocks noGrp="1"/>
          </p:cNvSpPr>
          <p:nvPr>
            <p:ph idx="1"/>
          </p:nvPr>
        </p:nvSpPr>
        <p:spPr/>
        <p:txBody>
          <a:bodyPr>
            <a:normAutofit lnSpcReduction="10000"/>
          </a:bodyPr>
          <a:lstStyle/>
          <a:p>
            <a:r>
              <a:rPr lang="en-US" dirty="0"/>
              <a:t>Assets with Monetary Value </a:t>
            </a:r>
          </a:p>
          <a:p>
            <a:pPr lvl="1"/>
            <a:r>
              <a:rPr lang="en-US" dirty="0"/>
              <a:t>Banks </a:t>
            </a:r>
          </a:p>
          <a:p>
            <a:pPr lvl="1"/>
            <a:r>
              <a:rPr lang="en-US" dirty="0"/>
              <a:t>Credit cards</a:t>
            </a:r>
          </a:p>
          <a:p>
            <a:pPr lvl="1"/>
            <a:r>
              <a:rPr lang="en-US" dirty="0"/>
              <a:t>Reward programs </a:t>
            </a:r>
          </a:p>
          <a:p>
            <a:pPr lvl="1"/>
            <a:r>
              <a:rPr lang="en-US" dirty="0"/>
              <a:t>Brokerage and Investment </a:t>
            </a:r>
          </a:p>
          <a:p>
            <a:pPr lvl="1"/>
            <a:r>
              <a:rPr lang="en-US" dirty="0"/>
              <a:t>Cryptocurrency</a:t>
            </a:r>
          </a:p>
          <a:p>
            <a:pPr lvl="1"/>
            <a:r>
              <a:rPr lang="en-US" dirty="0"/>
              <a:t>Digital Wallet</a:t>
            </a:r>
          </a:p>
          <a:p>
            <a:pPr lvl="1"/>
            <a:r>
              <a:rPr lang="en-US" dirty="0"/>
              <a:t>You-Tube</a:t>
            </a:r>
          </a:p>
          <a:p>
            <a:pPr lvl="1"/>
            <a:r>
              <a:rPr lang="en-US" dirty="0"/>
              <a:t>Pay-Pal, Square</a:t>
            </a:r>
          </a:p>
          <a:p>
            <a:pPr lvl="1"/>
            <a:r>
              <a:rPr lang="en-US" dirty="0"/>
              <a:t>Employee Benefits</a:t>
            </a:r>
          </a:p>
          <a:p>
            <a:pPr lvl="1"/>
            <a:r>
              <a:rPr lang="en-US" dirty="0"/>
              <a:t>Social Security</a:t>
            </a:r>
          </a:p>
        </p:txBody>
      </p:sp>
    </p:spTree>
    <p:extLst>
      <p:ext uri="{BB962C8B-B14F-4D97-AF65-F5344CB8AC3E}">
        <p14:creationId xmlns:p14="http://schemas.microsoft.com/office/powerpoint/2010/main" val="3361952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11BBC-42D9-4740-9C43-70F1F3129830}"/>
              </a:ext>
            </a:extLst>
          </p:cNvPr>
          <p:cNvSpPr>
            <a:spLocks noGrp="1"/>
          </p:cNvSpPr>
          <p:nvPr>
            <p:ph type="title"/>
          </p:nvPr>
        </p:nvSpPr>
        <p:spPr/>
        <p:txBody>
          <a:bodyPr/>
          <a:lstStyle/>
          <a:p>
            <a:r>
              <a:rPr lang="en-US" dirty="0"/>
              <a:t>Digital Assets – How to Access as a Fiduciary / Executor </a:t>
            </a:r>
          </a:p>
        </p:txBody>
      </p:sp>
      <p:sp>
        <p:nvSpPr>
          <p:cNvPr id="3" name="Content Placeholder 2">
            <a:extLst>
              <a:ext uri="{FF2B5EF4-FFF2-40B4-BE49-F238E27FC236}">
                <a16:creationId xmlns:a16="http://schemas.microsoft.com/office/drawing/2014/main" id="{48DDE949-38DA-408F-A23A-BD17084BEC0F}"/>
              </a:ext>
            </a:extLst>
          </p:cNvPr>
          <p:cNvSpPr>
            <a:spLocks noGrp="1"/>
          </p:cNvSpPr>
          <p:nvPr>
            <p:ph idx="1"/>
          </p:nvPr>
        </p:nvSpPr>
        <p:spPr/>
        <p:txBody>
          <a:bodyPr>
            <a:normAutofit lnSpcReduction="10000"/>
          </a:bodyPr>
          <a:lstStyle/>
          <a:p>
            <a:r>
              <a:rPr lang="en-US" dirty="0"/>
              <a:t>Assets with Sentimental Value</a:t>
            </a:r>
          </a:p>
          <a:p>
            <a:pPr lvl="1"/>
            <a:r>
              <a:rPr lang="en-US" dirty="0"/>
              <a:t>Password management </a:t>
            </a:r>
          </a:p>
          <a:p>
            <a:pPr lvl="1"/>
            <a:r>
              <a:rPr lang="en-US" dirty="0"/>
              <a:t>Facebook</a:t>
            </a:r>
          </a:p>
          <a:p>
            <a:pPr lvl="1"/>
            <a:r>
              <a:rPr lang="en-US" dirty="0"/>
              <a:t>LinkedIn</a:t>
            </a:r>
          </a:p>
          <a:p>
            <a:pPr lvl="1"/>
            <a:r>
              <a:rPr lang="en-US" dirty="0"/>
              <a:t>Snapchat</a:t>
            </a:r>
          </a:p>
          <a:p>
            <a:pPr lvl="1"/>
            <a:r>
              <a:rPr lang="en-US" dirty="0"/>
              <a:t>Amazon – online retailers</a:t>
            </a:r>
          </a:p>
          <a:p>
            <a:pPr lvl="1"/>
            <a:r>
              <a:rPr lang="en-US" dirty="0"/>
              <a:t>Travel</a:t>
            </a:r>
          </a:p>
          <a:p>
            <a:pPr lvl="1"/>
            <a:r>
              <a:rPr lang="en-US" dirty="0"/>
              <a:t>E-mail </a:t>
            </a:r>
          </a:p>
          <a:p>
            <a:pPr lvl="1"/>
            <a:r>
              <a:rPr lang="en-US" dirty="0"/>
              <a:t>Cloud based storage</a:t>
            </a:r>
          </a:p>
          <a:p>
            <a:pPr lvl="1"/>
            <a:r>
              <a:rPr lang="en-US" dirty="0"/>
              <a:t>Medical Records </a:t>
            </a:r>
          </a:p>
          <a:p>
            <a:pPr lvl="1"/>
            <a:r>
              <a:rPr lang="en-US" dirty="0"/>
              <a:t>Dating sites</a:t>
            </a:r>
          </a:p>
          <a:p>
            <a:pPr lvl="1"/>
            <a:endParaRPr lang="en-US" dirty="0"/>
          </a:p>
        </p:txBody>
      </p:sp>
    </p:spTree>
    <p:extLst>
      <p:ext uri="{BB962C8B-B14F-4D97-AF65-F5344CB8AC3E}">
        <p14:creationId xmlns:p14="http://schemas.microsoft.com/office/powerpoint/2010/main" val="3207081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639BF-CF88-42FB-924E-9AB08FF46474}"/>
              </a:ext>
            </a:extLst>
          </p:cNvPr>
          <p:cNvSpPr>
            <a:spLocks noGrp="1"/>
          </p:cNvSpPr>
          <p:nvPr>
            <p:ph type="title"/>
          </p:nvPr>
        </p:nvSpPr>
        <p:spPr/>
        <p:txBody>
          <a:bodyPr/>
          <a:lstStyle/>
          <a:p>
            <a:r>
              <a:rPr lang="en-US" dirty="0"/>
              <a:t>Who is granted authority?	</a:t>
            </a:r>
          </a:p>
        </p:txBody>
      </p:sp>
      <p:sp>
        <p:nvSpPr>
          <p:cNvPr id="3" name="Content Placeholder 2">
            <a:extLst>
              <a:ext uri="{FF2B5EF4-FFF2-40B4-BE49-F238E27FC236}">
                <a16:creationId xmlns:a16="http://schemas.microsoft.com/office/drawing/2014/main" id="{6096BBA2-8E1E-4335-9571-98624B3CF868}"/>
              </a:ext>
            </a:extLst>
          </p:cNvPr>
          <p:cNvSpPr>
            <a:spLocks noGrp="1"/>
          </p:cNvSpPr>
          <p:nvPr>
            <p:ph idx="1"/>
          </p:nvPr>
        </p:nvSpPr>
        <p:spPr/>
        <p:txBody>
          <a:bodyPr/>
          <a:lstStyle/>
          <a:p>
            <a:r>
              <a:rPr lang="en-US" dirty="0"/>
              <a:t>Spouse</a:t>
            </a:r>
          </a:p>
          <a:p>
            <a:r>
              <a:rPr lang="en-US" dirty="0"/>
              <a:t>Business Partner</a:t>
            </a:r>
          </a:p>
          <a:p>
            <a:r>
              <a:rPr lang="en-US" dirty="0"/>
              <a:t>Significant Other</a:t>
            </a:r>
          </a:p>
          <a:p>
            <a:r>
              <a:rPr lang="en-US" dirty="0"/>
              <a:t>Children </a:t>
            </a:r>
          </a:p>
          <a:p>
            <a:r>
              <a:rPr lang="en-US" dirty="0"/>
              <a:t>Guardian</a:t>
            </a:r>
          </a:p>
          <a:p>
            <a:r>
              <a:rPr lang="en-US" dirty="0"/>
              <a:t>Attorney </a:t>
            </a:r>
          </a:p>
          <a:p>
            <a:r>
              <a:rPr lang="en-US" dirty="0"/>
              <a:t>CPA</a:t>
            </a:r>
          </a:p>
          <a:p>
            <a:r>
              <a:rPr lang="en-US" dirty="0"/>
              <a:t>Other? </a:t>
            </a:r>
          </a:p>
        </p:txBody>
      </p:sp>
    </p:spTree>
    <p:extLst>
      <p:ext uri="{BB962C8B-B14F-4D97-AF65-F5344CB8AC3E}">
        <p14:creationId xmlns:p14="http://schemas.microsoft.com/office/powerpoint/2010/main" val="1233921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D21C0-EC77-4762-A638-382AF30FBAC2}"/>
              </a:ext>
            </a:extLst>
          </p:cNvPr>
          <p:cNvSpPr>
            <a:spLocks noGrp="1"/>
          </p:cNvSpPr>
          <p:nvPr>
            <p:ph type="title"/>
          </p:nvPr>
        </p:nvSpPr>
        <p:spPr/>
        <p:txBody>
          <a:bodyPr/>
          <a:lstStyle/>
          <a:p>
            <a:r>
              <a:rPr lang="en-US" dirty="0"/>
              <a:t>Examples to learn from…</a:t>
            </a:r>
          </a:p>
        </p:txBody>
      </p:sp>
      <p:sp>
        <p:nvSpPr>
          <p:cNvPr id="3" name="Content Placeholder 2">
            <a:extLst>
              <a:ext uri="{FF2B5EF4-FFF2-40B4-BE49-F238E27FC236}">
                <a16:creationId xmlns:a16="http://schemas.microsoft.com/office/drawing/2014/main" id="{238F3D49-A623-4B80-B3EA-5E995BE84BE5}"/>
              </a:ext>
            </a:extLst>
          </p:cNvPr>
          <p:cNvSpPr>
            <a:spLocks noGrp="1"/>
          </p:cNvSpPr>
          <p:nvPr>
            <p:ph idx="1"/>
          </p:nvPr>
        </p:nvSpPr>
        <p:spPr/>
        <p:txBody>
          <a:bodyPr/>
          <a:lstStyle/>
          <a:p>
            <a:r>
              <a:rPr lang="en-US" dirty="0"/>
              <a:t>Senior Client – Single, some signs of cognitive issues, children live far away…</a:t>
            </a:r>
          </a:p>
          <a:p>
            <a:r>
              <a:rPr lang="en-US" dirty="0"/>
              <a:t>Business Partner – Each with varying skills.  The CEO and person handling the “office” becomes disabled. What next?</a:t>
            </a:r>
          </a:p>
          <a:p>
            <a:r>
              <a:rPr lang="en-US" dirty="0"/>
              <a:t>Husband and Wife – Do they have access to each others digital accounts?</a:t>
            </a:r>
          </a:p>
          <a:p>
            <a:endParaRPr lang="en-US" dirty="0"/>
          </a:p>
        </p:txBody>
      </p:sp>
    </p:spTree>
    <p:extLst>
      <p:ext uri="{BB962C8B-B14F-4D97-AF65-F5344CB8AC3E}">
        <p14:creationId xmlns:p14="http://schemas.microsoft.com/office/powerpoint/2010/main" val="236548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5BA9C-5E4F-464D-9722-BB233DCC3460}"/>
              </a:ext>
            </a:extLst>
          </p:cNvPr>
          <p:cNvSpPr>
            <a:spLocks noGrp="1"/>
          </p:cNvSpPr>
          <p:nvPr>
            <p:ph type="title"/>
          </p:nvPr>
        </p:nvSpPr>
        <p:spPr/>
        <p:txBody>
          <a:bodyPr/>
          <a:lstStyle/>
          <a:p>
            <a:r>
              <a:rPr lang="en-US" dirty="0"/>
              <a:t>Best Practices – What do we need to do?</a:t>
            </a:r>
          </a:p>
        </p:txBody>
      </p:sp>
      <p:sp>
        <p:nvSpPr>
          <p:cNvPr id="3" name="Content Placeholder 2">
            <a:extLst>
              <a:ext uri="{FF2B5EF4-FFF2-40B4-BE49-F238E27FC236}">
                <a16:creationId xmlns:a16="http://schemas.microsoft.com/office/drawing/2014/main" id="{AF93E2EA-C6F0-4AF1-90A7-B868FCBC853D}"/>
              </a:ext>
            </a:extLst>
          </p:cNvPr>
          <p:cNvSpPr>
            <a:spLocks noGrp="1"/>
          </p:cNvSpPr>
          <p:nvPr>
            <p:ph idx="1"/>
          </p:nvPr>
        </p:nvSpPr>
        <p:spPr/>
        <p:txBody>
          <a:bodyPr/>
          <a:lstStyle/>
          <a:p>
            <a:r>
              <a:rPr lang="en-US" dirty="0"/>
              <a:t>Check list to discuss with the client to be prepared </a:t>
            </a:r>
          </a:p>
          <a:p>
            <a:r>
              <a:rPr lang="en-US" dirty="0"/>
              <a:t>Inventory of Digital Assets </a:t>
            </a:r>
          </a:p>
          <a:p>
            <a:r>
              <a:rPr lang="en-US" dirty="0"/>
              <a:t>Updating legal estate planning documents to include digital keywords</a:t>
            </a:r>
          </a:p>
          <a:p>
            <a:r>
              <a:rPr lang="en-US" dirty="0"/>
              <a:t>Letter from account user to outline their granting permission to an authorized user.</a:t>
            </a:r>
          </a:p>
          <a:p>
            <a:r>
              <a:rPr lang="en-US" dirty="0"/>
              <a:t>Communication to all parties that have a role in the planning </a:t>
            </a:r>
          </a:p>
          <a:p>
            <a:r>
              <a:rPr lang="en-US" dirty="0"/>
              <a:t>Review security measures to protect </a:t>
            </a:r>
            <a:r>
              <a:rPr lang="en-US"/>
              <a:t>digital information</a:t>
            </a:r>
            <a:endParaRPr lang="en-US" dirty="0"/>
          </a:p>
        </p:txBody>
      </p:sp>
    </p:spTree>
    <p:extLst>
      <p:ext uri="{BB962C8B-B14F-4D97-AF65-F5344CB8AC3E}">
        <p14:creationId xmlns:p14="http://schemas.microsoft.com/office/powerpoint/2010/main" val="2059213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3E0D0-AC8A-4704-A877-4DF0C841174A}"/>
              </a:ext>
            </a:extLst>
          </p:cNvPr>
          <p:cNvSpPr>
            <a:spLocks noGrp="1"/>
          </p:cNvSpPr>
          <p:nvPr>
            <p:ph type="title"/>
          </p:nvPr>
        </p:nvSpPr>
        <p:spPr/>
        <p:txBody>
          <a:bodyPr/>
          <a:lstStyle/>
          <a:p>
            <a:r>
              <a:rPr lang="en-US"/>
              <a:t>Questions </a:t>
            </a:r>
          </a:p>
        </p:txBody>
      </p:sp>
      <p:sp>
        <p:nvSpPr>
          <p:cNvPr id="3" name="Content Placeholder 2">
            <a:extLst>
              <a:ext uri="{FF2B5EF4-FFF2-40B4-BE49-F238E27FC236}">
                <a16:creationId xmlns:a16="http://schemas.microsoft.com/office/drawing/2014/main" id="{FD1EA451-F0DA-4FE4-8994-1F8125CCBDA2}"/>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157984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380E0-0A43-4FFF-B92F-B7F3D1667801}"/>
              </a:ext>
            </a:extLst>
          </p:cNvPr>
          <p:cNvSpPr>
            <a:spLocks noGrp="1"/>
          </p:cNvSpPr>
          <p:nvPr>
            <p:ph type="title"/>
          </p:nvPr>
        </p:nvSpPr>
        <p:spPr/>
        <p:txBody>
          <a:bodyPr/>
          <a:lstStyle/>
          <a:p>
            <a:r>
              <a:rPr lang="en-US" dirty="0"/>
              <a:t>What is a “Digital Asset?”</a:t>
            </a:r>
          </a:p>
        </p:txBody>
      </p:sp>
      <p:sp>
        <p:nvSpPr>
          <p:cNvPr id="3" name="Content Placeholder 2">
            <a:extLst>
              <a:ext uri="{FF2B5EF4-FFF2-40B4-BE49-F238E27FC236}">
                <a16:creationId xmlns:a16="http://schemas.microsoft.com/office/drawing/2014/main" id="{1520BA7B-0665-49E4-A280-A0771AAE4382}"/>
              </a:ext>
            </a:extLst>
          </p:cNvPr>
          <p:cNvSpPr>
            <a:spLocks noGrp="1"/>
          </p:cNvSpPr>
          <p:nvPr>
            <p:ph idx="1"/>
          </p:nvPr>
        </p:nvSpPr>
        <p:spPr/>
        <p:txBody>
          <a:bodyPr/>
          <a:lstStyle/>
          <a:p>
            <a:r>
              <a:rPr lang="en-US" dirty="0"/>
              <a:t>Technically speaking, digital assets are any “electronic record” that you own, license, or control.</a:t>
            </a:r>
          </a:p>
          <a:p>
            <a:r>
              <a:rPr lang="en-US" dirty="0"/>
              <a:t>Content – images, documents, files, media</a:t>
            </a:r>
          </a:p>
          <a:p>
            <a:r>
              <a:rPr lang="en-US" dirty="0"/>
              <a:t>Access to personal information or accounts</a:t>
            </a:r>
          </a:p>
          <a:p>
            <a:r>
              <a:rPr lang="en-US" dirty="0"/>
              <a:t>Some type of value – points, rewards, currency, etc.</a:t>
            </a:r>
          </a:p>
          <a:p>
            <a:r>
              <a:rPr lang="en-US" dirty="0"/>
              <a:t>Records of information </a:t>
            </a:r>
          </a:p>
          <a:p>
            <a:r>
              <a:rPr lang="en-US" dirty="0"/>
              <a:t>Passwords</a:t>
            </a:r>
          </a:p>
          <a:p>
            <a:endParaRPr lang="en-US" dirty="0"/>
          </a:p>
          <a:p>
            <a:endParaRPr lang="en-US" dirty="0"/>
          </a:p>
          <a:p>
            <a:endParaRPr lang="en-US" dirty="0"/>
          </a:p>
        </p:txBody>
      </p:sp>
    </p:spTree>
    <p:extLst>
      <p:ext uri="{BB962C8B-B14F-4D97-AF65-F5344CB8AC3E}">
        <p14:creationId xmlns:p14="http://schemas.microsoft.com/office/powerpoint/2010/main" val="1724377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7783B-FEFA-4C72-950C-BED8312002CA}"/>
              </a:ext>
            </a:extLst>
          </p:cNvPr>
          <p:cNvSpPr>
            <a:spLocks noGrp="1"/>
          </p:cNvSpPr>
          <p:nvPr>
            <p:ph type="title"/>
          </p:nvPr>
        </p:nvSpPr>
        <p:spPr/>
        <p:txBody>
          <a:bodyPr/>
          <a:lstStyle/>
          <a:p>
            <a:r>
              <a:rPr lang="en-US" dirty="0"/>
              <a:t>Who’s Asset is it?  Both During Life and at Death? </a:t>
            </a:r>
          </a:p>
        </p:txBody>
      </p:sp>
      <p:sp>
        <p:nvSpPr>
          <p:cNvPr id="3" name="Content Placeholder 2">
            <a:extLst>
              <a:ext uri="{FF2B5EF4-FFF2-40B4-BE49-F238E27FC236}">
                <a16:creationId xmlns:a16="http://schemas.microsoft.com/office/drawing/2014/main" id="{8F3BCFA7-6867-46E7-BA5C-B8130FC80F85}"/>
              </a:ext>
            </a:extLst>
          </p:cNvPr>
          <p:cNvSpPr>
            <a:spLocks noGrp="1"/>
          </p:cNvSpPr>
          <p:nvPr>
            <p:ph idx="1"/>
          </p:nvPr>
        </p:nvSpPr>
        <p:spPr/>
        <p:txBody>
          <a:bodyPr/>
          <a:lstStyle/>
          <a:p>
            <a:r>
              <a:rPr lang="en-US" dirty="0"/>
              <a:t>Do we (or clients) have a right to the “property?” </a:t>
            </a:r>
          </a:p>
        </p:txBody>
      </p:sp>
    </p:spTree>
    <p:extLst>
      <p:ext uri="{BB962C8B-B14F-4D97-AF65-F5344CB8AC3E}">
        <p14:creationId xmlns:p14="http://schemas.microsoft.com/office/powerpoint/2010/main" val="1645590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1C024-EDD1-49BB-916A-D2E40D4D0095}"/>
              </a:ext>
            </a:extLst>
          </p:cNvPr>
          <p:cNvSpPr>
            <a:spLocks noGrp="1"/>
          </p:cNvSpPr>
          <p:nvPr>
            <p:ph type="title"/>
          </p:nvPr>
        </p:nvSpPr>
        <p:spPr/>
        <p:txBody>
          <a:bodyPr/>
          <a:lstStyle/>
          <a:p>
            <a:r>
              <a:rPr lang="en-US" dirty="0"/>
              <a:t>What we will learn today!</a:t>
            </a:r>
          </a:p>
        </p:txBody>
      </p:sp>
      <p:sp>
        <p:nvSpPr>
          <p:cNvPr id="3" name="Content Placeholder 2">
            <a:extLst>
              <a:ext uri="{FF2B5EF4-FFF2-40B4-BE49-F238E27FC236}">
                <a16:creationId xmlns:a16="http://schemas.microsoft.com/office/drawing/2014/main" id="{53CE458A-D24B-40C4-BBC9-0B5E853A14E8}"/>
              </a:ext>
            </a:extLst>
          </p:cNvPr>
          <p:cNvSpPr>
            <a:spLocks noGrp="1"/>
          </p:cNvSpPr>
          <p:nvPr>
            <p:ph idx="1"/>
          </p:nvPr>
        </p:nvSpPr>
        <p:spPr/>
        <p:txBody>
          <a:bodyPr/>
          <a:lstStyle/>
          <a:p>
            <a:r>
              <a:rPr lang="en-US" dirty="0"/>
              <a:t>Become aware of the issues and challenges of digital assets in estate planning</a:t>
            </a:r>
          </a:p>
          <a:p>
            <a:r>
              <a:rPr lang="en-US" dirty="0"/>
              <a:t>What language in the estate planning documents are needed to address the digital assets?</a:t>
            </a:r>
          </a:p>
          <a:p>
            <a:r>
              <a:rPr lang="en-US" dirty="0"/>
              <a:t>How do we prepare our clients and keeping us informed of their digital inventory? </a:t>
            </a:r>
          </a:p>
          <a:p>
            <a:r>
              <a:rPr lang="en-US" dirty="0"/>
              <a:t>Become proactive in discussing with our clients (and ourselves) about their digital footprint. </a:t>
            </a:r>
          </a:p>
          <a:p>
            <a:r>
              <a:rPr lang="en-US" dirty="0"/>
              <a:t>Helping keep clients digital data secure.  </a:t>
            </a:r>
          </a:p>
        </p:txBody>
      </p:sp>
    </p:spTree>
    <p:extLst>
      <p:ext uri="{BB962C8B-B14F-4D97-AF65-F5344CB8AC3E}">
        <p14:creationId xmlns:p14="http://schemas.microsoft.com/office/powerpoint/2010/main" val="1147936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F654C-33F1-4EAE-B343-71E036CF985D}"/>
              </a:ext>
            </a:extLst>
          </p:cNvPr>
          <p:cNvSpPr>
            <a:spLocks noGrp="1"/>
          </p:cNvSpPr>
          <p:nvPr>
            <p:ph type="title"/>
          </p:nvPr>
        </p:nvSpPr>
        <p:spPr/>
        <p:txBody>
          <a:bodyPr/>
          <a:lstStyle/>
          <a:p>
            <a:r>
              <a:rPr lang="en-US" dirty="0"/>
              <a:t>Computer Fraud &amp; Abuse Act 1986 - CFAA</a:t>
            </a:r>
          </a:p>
        </p:txBody>
      </p:sp>
      <p:sp>
        <p:nvSpPr>
          <p:cNvPr id="3" name="Content Placeholder 2">
            <a:extLst>
              <a:ext uri="{FF2B5EF4-FFF2-40B4-BE49-F238E27FC236}">
                <a16:creationId xmlns:a16="http://schemas.microsoft.com/office/drawing/2014/main" id="{9C128CC8-68B9-4537-9009-C184B0719F47}"/>
              </a:ext>
            </a:extLst>
          </p:cNvPr>
          <p:cNvSpPr>
            <a:spLocks noGrp="1"/>
          </p:cNvSpPr>
          <p:nvPr>
            <p:ph idx="1"/>
          </p:nvPr>
        </p:nvSpPr>
        <p:spPr/>
        <p:txBody>
          <a:bodyPr/>
          <a:lstStyle/>
          <a:p>
            <a:r>
              <a:rPr lang="en-US" dirty="0"/>
              <a:t>The Movie </a:t>
            </a:r>
            <a:r>
              <a:rPr lang="en-US" i="1" dirty="0"/>
              <a:t>War Games </a:t>
            </a:r>
            <a:r>
              <a:rPr lang="en-US" dirty="0"/>
              <a:t>with Matthew </a:t>
            </a:r>
            <a:r>
              <a:rPr lang="en-US" dirty="0" err="1"/>
              <a:t>Brodrick</a:t>
            </a:r>
            <a:r>
              <a:rPr lang="en-US" dirty="0"/>
              <a:t> that almost started WWIII</a:t>
            </a:r>
          </a:p>
          <a:p>
            <a:r>
              <a:rPr lang="en-US" dirty="0"/>
              <a:t>The Goal is to -</a:t>
            </a:r>
          </a:p>
          <a:p>
            <a:r>
              <a:rPr lang="en-US" dirty="0"/>
              <a:t>Punish persons for accessing a computer without specific authorization</a:t>
            </a:r>
          </a:p>
          <a:p>
            <a:r>
              <a:rPr lang="en-US" dirty="0"/>
              <a:t>Exceeding this authorization and taking forbidden actions </a:t>
            </a:r>
          </a:p>
        </p:txBody>
      </p:sp>
    </p:spTree>
    <p:extLst>
      <p:ext uri="{BB962C8B-B14F-4D97-AF65-F5344CB8AC3E}">
        <p14:creationId xmlns:p14="http://schemas.microsoft.com/office/powerpoint/2010/main" val="3101995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3A977-FB00-49B5-9CF9-54A747E56915}"/>
              </a:ext>
            </a:extLst>
          </p:cNvPr>
          <p:cNvSpPr>
            <a:spLocks noGrp="1"/>
          </p:cNvSpPr>
          <p:nvPr>
            <p:ph type="title"/>
          </p:nvPr>
        </p:nvSpPr>
        <p:spPr/>
        <p:txBody>
          <a:bodyPr/>
          <a:lstStyle/>
          <a:p>
            <a:r>
              <a:rPr lang="en-US" dirty="0"/>
              <a:t>Terms of Service Agreements – TOSA’s</a:t>
            </a:r>
          </a:p>
        </p:txBody>
      </p:sp>
      <p:sp>
        <p:nvSpPr>
          <p:cNvPr id="3" name="Content Placeholder 2">
            <a:extLst>
              <a:ext uri="{FF2B5EF4-FFF2-40B4-BE49-F238E27FC236}">
                <a16:creationId xmlns:a16="http://schemas.microsoft.com/office/drawing/2014/main" id="{9FC8BC4F-AB92-4751-8571-D4C544D32839}"/>
              </a:ext>
            </a:extLst>
          </p:cNvPr>
          <p:cNvSpPr>
            <a:spLocks noGrp="1"/>
          </p:cNvSpPr>
          <p:nvPr>
            <p:ph idx="1"/>
          </p:nvPr>
        </p:nvSpPr>
        <p:spPr/>
        <p:txBody>
          <a:bodyPr/>
          <a:lstStyle/>
          <a:p>
            <a:r>
              <a:rPr lang="en-US" dirty="0"/>
              <a:t>TOSA’s – will often prohibit anyone, other than the account holder from accessing the digital account!</a:t>
            </a:r>
          </a:p>
          <a:p>
            <a:r>
              <a:rPr lang="en-US" dirty="0"/>
              <a:t>If you give a family member, friend, fiduciary access it still may be prohibited by the TOSA and thus a violation of CFAA. </a:t>
            </a:r>
          </a:p>
        </p:txBody>
      </p:sp>
    </p:spTree>
    <p:extLst>
      <p:ext uri="{BB962C8B-B14F-4D97-AF65-F5344CB8AC3E}">
        <p14:creationId xmlns:p14="http://schemas.microsoft.com/office/powerpoint/2010/main" val="3926854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AE8BB-6F04-49DF-A082-CF1B29888FA6}"/>
              </a:ext>
            </a:extLst>
          </p:cNvPr>
          <p:cNvSpPr>
            <a:spLocks noGrp="1"/>
          </p:cNvSpPr>
          <p:nvPr>
            <p:ph type="title"/>
          </p:nvPr>
        </p:nvSpPr>
        <p:spPr/>
        <p:txBody>
          <a:bodyPr/>
          <a:lstStyle/>
          <a:p>
            <a:r>
              <a:rPr lang="en-US" dirty="0"/>
              <a:t>Uniform Fiduciary Access to Digital Assets Act - UFADAA</a:t>
            </a:r>
          </a:p>
        </p:txBody>
      </p:sp>
      <p:sp>
        <p:nvSpPr>
          <p:cNvPr id="3" name="Content Placeholder 2">
            <a:extLst>
              <a:ext uri="{FF2B5EF4-FFF2-40B4-BE49-F238E27FC236}">
                <a16:creationId xmlns:a16="http://schemas.microsoft.com/office/drawing/2014/main" id="{28B9CD97-A199-4C47-A218-9B7784BB19C3}"/>
              </a:ext>
            </a:extLst>
          </p:cNvPr>
          <p:cNvSpPr>
            <a:spLocks noGrp="1"/>
          </p:cNvSpPr>
          <p:nvPr>
            <p:ph idx="1"/>
          </p:nvPr>
        </p:nvSpPr>
        <p:spPr/>
        <p:txBody>
          <a:bodyPr/>
          <a:lstStyle/>
          <a:p>
            <a:r>
              <a:rPr lang="en-US" dirty="0"/>
              <a:t>2014  Act was designed to help responsible persons gain access to digital assets.  </a:t>
            </a:r>
          </a:p>
          <a:p>
            <a:r>
              <a:rPr lang="en-US" dirty="0"/>
              <a:t>The act allows access to digital assets just as if they were traditional  property.</a:t>
            </a:r>
          </a:p>
          <a:p>
            <a:r>
              <a:rPr lang="en-US" dirty="0"/>
              <a:t>The Service providers fought back hard claiming privacy of their clients information vital.  </a:t>
            </a:r>
          </a:p>
          <a:p>
            <a:endParaRPr lang="en-US" dirty="0"/>
          </a:p>
        </p:txBody>
      </p:sp>
    </p:spTree>
    <p:extLst>
      <p:ext uri="{BB962C8B-B14F-4D97-AF65-F5344CB8AC3E}">
        <p14:creationId xmlns:p14="http://schemas.microsoft.com/office/powerpoint/2010/main" val="138259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889C7-BB96-432D-BF6B-6D4954227D37}"/>
              </a:ext>
            </a:extLst>
          </p:cNvPr>
          <p:cNvSpPr>
            <a:spLocks noGrp="1"/>
          </p:cNvSpPr>
          <p:nvPr>
            <p:ph type="title"/>
          </p:nvPr>
        </p:nvSpPr>
        <p:spPr>
          <a:xfrm>
            <a:off x="838200" y="452229"/>
            <a:ext cx="10515600" cy="1325563"/>
          </a:xfrm>
        </p:spPr>
        <p:txBody>
          <a:bodyPr/>
          <a:lstStyle/>
          <a:p>
            <a:r>
              <a:rPr lang="en-US" dirty="0"/>
              <a:t>Revised Uniform Fiduciary Access to Digital Assets Act - RUFADAA</a:t>
            </a:r>
          </a:p>
        </p:txBody>
      </p:sp>
      <p:sp>
        <p:nvSpPr>
          <p:cNvPr id="3" name="Content Placeholder 2">
            <a:extLst>
              <a:ext uri="{FF2B5EF4-FFF2-40B4-BE49-F238E27FC236}">
                <a16:creationId xmlns:a16="http://schemas.microsoft.com/office/drawing/2014/main" id="{DCD0BD81-C3BB-4075-93F7-5A0C9B8D17A2}"/>
              </a:ext>
            </a:extLst>
          </p:cNvPr>
          <p:cNvSpPr>
            <a:spLocks noGrp="1"/>
          </p:cNvSpPr>
          <p:nvPr>
            <p:ph idx="1"/>
          </p:nvPr>
        </p:nvSpPr>
        <p:spPr/>
        <p:txBody>
          <a:bodyPr/>
          <a:lstStyle/>
          <a:p>
            <a:r>
              <a:rPr lang="en-US" dirty="0"/>
              <a:t>In September, 2015 the lawmakers revised the law to appease the online service providers</a:t>
            </a:r>
          </a:p>
          <a:p>
            <a:r>
              <a:rPr lang="en-US" dirty="0"/>
              <a:t>The law DENIES access by default but may be overridden by the user through the estate planning documents with certain key “Trigger Words.” </a:t>
            </a:r>
          </a:p>
        </p:txBody>
      </p:sp>
    </p:spTree>
    <p:extLst>
      <p:ext uri="{BB962C8B-B14F-4D97-AF65-F5344CB8AC3E}">
        <p14:creationId xmlns:p14="http://schemas.microsoft.com/office/powerpoint/2010/main" val="2388216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DF2B04-C6DB-4C4A-BB8C-FE110ADD2C1E}"/>
              </a:ext>
            </a:extLst>
          </p:cNvPr>
          <p:cNvSpPr>
            <a:spLocks noGrp="1"/>
          </p:cNvSpPr>
          <p:nvPr>
            <p:ph idx="1"/>
          </p:nvPr>
        </p:nvSpPr>
        <p:spPr/>
        <p:txBody>
          <a:bodyPr>
            <a:normAutofit fontScale="85000" lnSpcReduction="20000"/>
          </a:bodyPr>
          <a:lstStyle/>
          <a:p>
            <a:r>
              <a:rPr lang="en-US" dirty="0"/>
              <a:t>An executor no longer has authority over the content of electronic communications (private email, tweets, chats), unless the deceased person explicitly consented to disclosure.</a:t>
            </a:r>
          </a:p>
          <a:p>
            <a:r>
              <a:rPr lang="en-US" dirty="0"/>
              <a:t>An executor can get access to other types of digital assets, but now he or she must petition the court and explain why the asset is needed to wrap up the estate.</a:t>
            </a:r>
          </a:p>
          <a:p>
            <a:r>
              <a:rPr lang="en-US" dirty="0"/>
              <a:t>If a fiduciary does not have explicit permission through a will, trust, or power of attorney, custodians can look to the terms-of–service agreements to determine whether to comply with requests for access to a deceased person’s account.</a:t>
            </a:r>
          </a:p>
          <a:p>
            <a:r>
              <a:rPr lang="en-US" dirty="0"/>
              <a:t>Custodians may: Request court orders; Limit their compliance by providing access only to assets that are “reasonably necessary” for wrapping up the estate; Charge fees to comply with requests for access; Refuse unduly burdensome requests.</a:t>
            </a:r>
          </a:p>
          <a:p>
            <a:r>
              <a:rPr lang="en-US" dirty="0"/>
              <a:t>Custodians may not provide access to deleted assets or joint accounts.</a:t>
            </a:r>
          </a:p>
          <a:p>
            <a:endParaRPr lang="en-US" dirty="0"/>
          </a:p>
        </p:txBody>
      </p:sp>
      <p:sp>
        <p:nvSpPr>
          <p:cNvPr id="4" name="Title 1">
            <a:extLst>
              <a:ext uri="{FF2B5EF4-FFF2-40B4-BE49-F238E27FC236}">
                <a16:creationId xmlns:a16="http://schemas.microsoft.com/office/drawing/2014/main" id="{344189D0-3DD1-4CAD-8261-EDA7D560FBCF}"/>
              </a:ext>
            </a:extLst>
          </p:cNvPr>
          <p:cNvSpPr>
            <a:spLocks noGrp="1"/>
          </p:cNvSpPr>
          <p:nvPr>
            <p:ph type="title"/>
          </p:nvPr>
        </p:nvSpPr>
        <p:spPr>
          <a:xfrm>
            <a:off x="838200" y="365125"/>
            <a:ext cx="10515600" cy="1325563"/>
          </a:xfrm>
        </p:spPr>
        <p:txBody>
          <a:bodyPr/>
          <a:lstStyle/>
          <a:p>
            <a:r>
              <a:rPr lang="en-US" dirty="0"/>
              <a:t>Revised Uniform Fiduciary Access to Digital Assets Act - RUFADAA</a:t>
            </a:r>
          </a:p>
        </p:txBody>
      </p:sp>
    </p:spTree>
    <p:extLst>
      <p:ext uri="{BB962C8B-B14F-4D97-AF65-F5344CB8AC3E}">
        <p14:creationId xmlns:p14="http://schemas.microsoft.com/office/powerpoint/2010/main" val="9303102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205</TotalTime>
  <Words>1501</Words>
  <Application>Microsoft Office PowerPoint</Application>
  <PresentationFormat>Widescreen</PresentationFormat>
  <Paragraphs>133</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Digital Assets – What a Practical Planner Can Do!</vt:lpstr>
      <vt:lpstr>What is a “Digital Asset?”</vt:lpstr>
      <vt:lpstr>Who’s Asset is it?  Both During Life and at Death? </vt:lpstr>
      <vt:lpstr>What we will learn today!</vt:lpstr>
      <vt:lpstr>Computer Fraud &amp; Abuse Act 1986 - CFAA</vt:lpstr>
      <vt:lpstr>Terms of Service Agreements – TOSA’s</vt:lpstr>
      <vt:lpstr>Uniform Fiduciary Access to Digital Assets Act - UFADAA</vt:lpstr>
      <vt:lpstr>Revised Uniform Fiduciary Access to Digital Assets Act - RUFADAA</vt:lpstr>
      <vt:lpstr>Revised Uniform Fiduciary Access to Digital Assets Act - RUFADAA</vt:lpstr>
      <vt:lpstr>What does a Practical Planner Need to Know?</vt:lpstr>
      <vt:lpstr>If you want your executor or agent to have access: </vt:lpstr>
      <vt:lpstr>Digital Assets – How to Access as a Fiduciary / Executor</vt:lpstr>
      <vt:lpstr>Digital Assets – How to Access as a Fiduciary / Executor </vt:lpstr>
      <vt:lpstr>Who is granted authority? </vt:lpstr>
      <vt:lpstr>Examples to learn from…</vt:lpstr>
      <vt:lpstr>Best Practices – What do we need to do?</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Assets – What a Practical Planner Can Do!</dc:title>
  <dc:creator>Paul Viren</dc:creator>
  <cp:lastModifiedBy>Paul Viren</cp:lastModifiedBy>
  <cp:revision>20</cp:revision>
  <dcterms:created xsi:type="dcterms:W3CDTF">2018-12-28T17:15:04Z</dcterms:created>
  <dcterms:modified xsi:type="dcterms:W3CDTF">2019-02-20T16:10:46Z</dcterms:modified>
</cp:coreProperties>
</file>